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handoutMasterIdLst>
    <p:handoutMasterId r:id="rId21"/>
  </p:handoutMasterIdLst>
  <p:sldIdLst>
    <p:sldId id="330" r:id="rId2"/>
    <p:sldId id="1379" r:id="rId3"/>
    <p:sldId id="1427" r:id="rId4"/>
    <p:sldId id="1403" r:id="rId5"/>
    <p:sldId id="1414" r:id="rId6"/>
    <p:sldId id="1425" r:id="rId7"/>
    <p:sldId id="1404" r:id="rId8"/>
    <p:sldId id="1405" r:id="rId9"/>
    <p:sldId id="1428" r:id="rId10"/>
    <p:sldId id="1407" r:id="rId11"/>
    <p:sldId id="1441" r:id="rId12"/>
    <p:sldId id="1408" r:id="rId13"/>
    <p:sldId id="1409" r:id="rId14"/>
    <p:sldId id="1433" r:id="rId15"/>
    <p:sldId id="1411" r:id="rId16"/>
    <p:sldId id="1434" r:id="rId17"/>
    <p:sldId id="1413" r:id="rId18"/>
    <p:sldId id="1432" r:id="rId19"/>
  </p:sldIdLst>
  <p:sldSz cx="12192000" cy="6858000"/>
  <p:notesSz cx="10234613" cy="7104063"/>
  <p:defaultTextStyle>
    <a:defPPr>
      <a:defRPr lang="it-IT"/>
    </a:defPPr>
    <a:lvl1pPr algn="l" rtl="0" eaLnBrk="0" fontAlgn="base" hangingPunct="0">
      <a:spcBef>
        <a:spcPct val="0"/>
      </a:spcBef>
      <a:spcAft>
        <a:spcPct val="0"/>
      </a:spcAft>
      <a:defRPr sz="1400" kern="1200">
        <a:solidFill>
          <a:schemeClr val="accent2"/>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1400" kern="1200">
        <a:solidFill>
          <a:schemeClr val="accent2"/>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1400" kern="1200">
        <a:solidFill>
          <a:schemeClr val="accent2"/>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1400" kern="1200">
        <a:solidFill>
          <a:schemeClr val="accent2"/>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1400" kern="1200">
        <a:solidFill>
          <a:schemeClr val="accent2"/>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400" kern="1200">
        <a:solidFill>
          <a:schemeClr val="accent2"/>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400" kern="1200">
        <a:solidFill>
          <a:schemeClr val="accent2"/>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400" kern="1200">
        <a:solidFill>
          <a:schemeClr val="accent2"/>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400" kern="1200">
        <a:solidFill>
          <a:schemeClr val="accent2"/>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238" userDrawn="1">
          <p15:clr>
            <a:srgbClr val="A4A3A4"/>
          </p15:clr>
        </p15:guide>
        <p15:guide id="2" pos="3225"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orgio Trebeschi" initials="GT" lastIdx="8" clrIdx="0">
    <p:extLst>
      <p:ext uri="{19B8F6BF-5375-455C-9EA6-DF929625EA0E}">
        <p15:presenceInfo xmlns:p15="http://schemas.microsoft.com/office/powerpoint/2012/main" userId="Giorgio Trebeschi" providerId="None"/>
      </p:ext>
    </p:extLst>
  </p:cmAuthor>
  <p:cmAuthor id="2" name="Alberto Coco" initials="AC" lastIdx="1" clrIdx="1">
    <p:extLst>
      <p:ext uri="{19B8F6BF-5375-455C-9EA6-DF929625EA0E}">
        <p15:presenceInfo xmlns:p15="http://schemas.microsoft.com/office/powerpoint/2012/main" userId="Alberto Coco" providerId="None"/>
      </p:ext>
    </p:extLst>
  </p:cmAuthor>
  <p:cmAuthor id="3" name="Italy" initials="AC" lastIdx="1" clrIdx="2">
    <p:extLst>
      <p:ext uri="{19B8F6BF-5375-455C-9EA6-DF929625EA0E}">
        <p15:presenceInfo xmlns:p15="http://schemas.microsoft.com/office/powerpoint/2012/main" userId="Ital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FF0000"/>
    <a:srgbClr val="01AF12"/>
    <a:srgbClr val="CC0000"/>
    <a:srgbClr val="FCA904"/>
    <a:srgbClr val="00CC00"/>
    <a:srgbClr val="003399"/>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Stile chi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97" autoAdjust="0"/>
    <p:restoredTop sz="85181" autoAdjust="0"/>
  </p:normalViewPr>
  <p:slideViewPr>
    <p:cSldViewPr>
      <p:cViewPr varScale="1">
        <p:scale>
          <a:sx n="95" d="100"/>
          <a:sy n="95" d="100"/>
        </p:scale>
        <p:origin x="111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74" d="100"/>
          <a:sy n="74" d="100"/>
        </p:scale>
        <p:origin x="-2124" y="-114"/>
      </p:cViewPr>
      <p:guideLst>
        <p:guide orient="horz" pos="2238"/>
        <p:guide pos="3225"/>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xmlns="" id="{29275330-E8CD-4B8D-8A5E-0789D5E4128D}"/>
              </a:ext>
            </a:extLst>
          </p:cNvPr>
          <p:cNvSpPr>
            <a:spLocks noGrp="1" noChangeArrowheads="1"/>
          </p:cNvSpPr>
          <p:nvPr>
            <p:ph type="hdr" sz="quarter"/>
          </p:nvPr>
        </p:nvSpPr>
        <p:spPr bwMode="auto">
          <a:xfrm>
            <a:off x="1" y="0"/>
            <a:ext cx="4435475" cy="355600"/>
          </a:xfrm>
          <a:prstGeom prst="rect">
            <a:avLst/>
          </a:prstGeom>
          <a:noFill/>
          <a:ln w="9525">
            <a:noFill/>
            <a:miter lim="800000"/>
            <a:headEnd/>
            <a:tailEnd/>
          </a:ln>
          <a:effectLst/>
        </p:spPr>
        <p:txBody>
          <a:bodyPr vert="horz" wrap="square" lIns="97118" tIns="48558" rIns="97118" bIns="48558" numCol="1" anchor="t" anchorCtr="0" compatLnSpc="1">
            <a:prstTxWarp prst="textNoShape">
              <a:avLst/>
            </a:prstTxWarp>
          </a:bodyPr>
          <a:lstStyle>
            <a:lvl1pPr defTabSz="969247" eaLnBrk="0" hangingPunct="0">
              <a:defRPr sz="1200">
                <a:solidFill>
                  <a:schemeClr val="tx1"/>
                </a:solidFill>
                <a:latin typeface="Arial" charset="0"/>
                <a:cs typeface="Arial" charset="0"/>
              </a:defRPr>
            </a:lvl1pPr>
          </a:lstStyle>
          <a:p>
            <a:pPr>
              <a:defRPr/>
            </a:pPr>
            <a:endParaRPr lang="it-IT" altLang="it-IT"/>
          </a:p>
        </p:txBody>
      </p:sp>
      <p:sp>
        <p:nvSpPr>
          <p:cNvPr id="89091" name="Rectangle 3">
            <a:extLst>
              <a:ext uri="{FF2B5EF4-FFF2-40B4-BE49-F238E27FC236}">
                <a16:creationId xmlns:a16="http://schemas.microsoft.com/office/drawing/2014/main" xmlns="" id="{866F63CA-5CF3-4F18-ADF9-5124F5D5CD21}"/>
              </a:ext>
            </a:extLst>
          </p:cNvPr>
          <p:cNvSpPr>
            <a:spLocks noGrp="1" noChangeArrowheads="1"/>
          </p:cNvSpPr>
          <p:nvPr>
            <p:ph type="dt" sz="quarter" idx="1"/>
          </p:nvPr>
        </p:nvSpPr>
        <p:spPr bwMode="auto">
          <a:xfrm>
            <a:off x="5795963" y="0"/>
            <a:ext cx="4437062" cy="355600"/>
          </a:xfrm>
          <a:prstGeom prst="rect">
            <a:avLst/>
          </a:prstGeom>
          <a:noFill/>
          <a:ln w="9525">
            <a:noFill/>
            <a:miter lim="800000"/>
            <a:headEnd/>
            <a:tailEnd/>
          </a:ln>
          <a:effectLst/>
        </p:spPr>
        <p:txBody>
          <a:bodyPr vert="horz" wrap="square" lIns="97118" tIns="48558" rIns="97118" bIns="48558" numCol="1" anchor="t" anchorCtr="0" compatLnSpc="1">
            <a:prstTxWarp prst="textNoShape">
              <a:avLst/>
            </a:prstTxWarp>
          </a:bodyPr>
          <a:lstStyle>
            <a:lvl1pPr algn="r" defTabSz="965956" eaLnBrk="0" hangingPunct="0">
              <a:defRPr sz="1200">
                <a:solidFill>
                  <a:schemeClr val="tx1"/>
                </a:solidFill>
                <a:latin typeface="Arial" charset="0"/>
                <a:cs typeface="Arial" charset="0"/>
              </a:defRPr>
            </a:lvl1pPr>
          </a:lstStyle>
          <a:p>
            <a:pPr>
              <a:defRPr/>
            </a:pPr>
            <a:fld id="{0AAC558B-681C-4F1B-ACC2-F0732D23D28E}" type="datetime1">
              <a:rPr lang="en-US" altLang="it-IT"/>
              <a:pPr>
                <a:defRPr/>
              </a:pPr>
              <a:t>12/14/2023</a:t>
            </a:fld>
            <a:endParaRPr lang="it-IT" altLang="it-IT"/>
          </a:p>
        </p:txBody>
      </p:sp>
      <p:sp>
        <p:nvSpPr>
          <p:cNvPr id="89092" name="Rectangle 4">
            <a:extLst>
              <a:ext uri="{FF2B5EF4-FFF2-40B4-BE49-F238E27FC236}">
                <a16:creationId xmlns:a16="http://schemas.microsoft.com/office/drawing/2014/main" xmlns="" id="{D70DE2F0-FDAB-45FD-96D8-A4BE7BD080F2}"/>
              </a:ext>
            </a:extLst>
          </p:cNvPr>
          <p:cNvSpPr>
            <a:spLocks noGrp="1" noChangeArrowheads="1"/>
          </p:cNvSpPr>
          <p:nvPr>
            <p:ph type="ftr" sz="quarter" idx="2"/>
          </p:nvPr>
        </p:nvSpPr>
        <p:spPr bwMode="auto">
          <a:xfrm>
            <a:off x="1" y="6746876"/>
            <a:ext cx="4435475" cy="355600"/>
          </a:xfrm>
          <a:prstGeom prst="rect">
            <a:avLst/>
          </a:prstGeom>
          <a:noFill/>
          <a:ln w="9525">
            <a:noFill/>
            <a:miter lim="800000"/>
            <a:headEnd/>
            <a:tailEnd/>
          </a:ln>
          <a:effectLst/>
        </p:spPr>
        <p:txBody>
          <a:bodyPr vert="horz" wrap="square" lIns="97118" tIns="48558" rIns="97118" bIns="48558" numCol="1" anchor="b" anchorCtr="0" compatLnSpc="1">
            <a:prstTxWarp prst="textNoShape">
              <a:avLst/>
            </a:prstTxWarp>
          </a:bodyPr>
          <a:lstStyle>
            <a:lvl1pPr defTabSz="969247" eaLnBrk="0" hangingPunct="0">
              <a:defRPr sz="1200">
                <a:solidFill>
                  <a:schemeClr val="tx1"/>
                </a:solidFill>
                <a:latin typeface="Arial" charset="0"/>
                <a:cs typeface="Arial" charset="0"/>
              </a:defRPr>
            </a:lvl1pPr>
          </a:lstStyle>
          <a:p>
            <a:pPr>
              <a:defRPr/>
            </a:pPr>
            <a:endParaRPr lang="it-IT" altLang="it-IT"/>
          </a:p>
        </p:txBody>
      </p:sp>
      <p:sp>
        <p:nvSpPr>
          <p:cNvPr id="89093" name="Rectangle 5">
            <a:extLst>
              <a:ext uri="{FF2B5EF4-FFF2-40B4-BE49-F238E27FC236}">
                <a16:creationId xmlns:a16="http://schemas.microsoft.com/office/drawing/2014/main" xmlns="" id="{E4A70D26-2261-431C-9428-662C541212F5}"/>
              </a:ext>
            </a:extLst>
          </p:cNvPr>
          <p:cNvSpPr>
            <a:spLocks noGrp="1" noChangeArrowheads="1"/>
          </p:cNvSpPr>
          <p:nvPr>
            <p:ph type="sldNum" sz="quarter" idx="3"/>
          </p:nvPr>
        </p:nvSpPr>
        <p:spPr bwMode="auto">
          <a:xfrm>
            <a:off x="5795963" y="6746876"/>
            <a:ext cx="4437062" cy="355600"/>
          </a:xfrm>
          <a:prstGeom prst="rect">
            <a:avLst/>
          </a:prstGeom>
          <a:noFill/>
          <a:ln w="9525">
            <a:noFill/>
            <a:miter lim="800000"/>
            <a:headEnd/>
            <a:tailEnd/>
          </a:ln>
          <a:effectLst/>
        </p:spPr>
        <p:txBody>
          <a:bodyPr vert="horz" wrap="square" lIns="97118" tIns="48558" rIns="97118" bIns="48558" numCol="1" anchor="b" anchorCtr="0" compatLnSpc="1">
            <a:prstTxWarp prst="textNoShape">
              <a:avLst/>
            </a:prstTxWarp>
          </a:bodyPr>
          <a:lstStyle>
            <a:lvl1pPr algn="r" defTabSz="965956">
              <a:defRPr sz="1200">
                <a:solidFill>
                  <a:schemeClr val="tx1"/>
                </a:solidFill>
              </a:defRPr>
            </a:lvl1pPr>
          </a:lstStyle>
          <a:p>
            <a:pPr>
              <a:defRPr/>
            </a:pPr>
            <a:fld id="{80AD22A3-1ADE-4B60-91CF-5850DFABC6ED}" type="slidenum">
              <a:rPr lang="it-IT" altLang="it-IT"/>
              <a:pPr>
                <a:defRPr/>
              </a:pPr>
              <a:t>‹#›</a:t>
            </a:fld>
            <a:endParaRPr lang="it-IT" altLang="it-IT"/>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xmlns="" id="{61A49720-0754-40EB-AFE9-2E861BBC7D88}"/>
              </a:ext>
            </a:extLst>
          </p:cNvPr>
          <p:cNvSpPr>
            <a:spLocks noGrp="1" noChangeArrowheads="1"/>
          </p:cNvSpPr>
          <p:nvPr>
            <p:ph type="hdr" sz="quarter"/>
          </p:nvPr>
        </p:nvSpPr>
        <p:spPr bwMode="auto">
          <a:xfrm>
            <a:off x="1" y="0"/>
            <a:ext cx="4435475" cy="355600"/>
          </a:xfrm>
          <a:prstGeom prst="rect">
            <a:avLst/>
          </a:prstGeom>
          <a:noFill/>
          <a:ln w="9525">
            <a:noFill/>
            <a:miter lim="800000"/>
            <a:headEnd/>
            <a:tailEnd/>
          </a:ln>
        </p:spPr>
        <p:txBody>
          <a:bodyPr vert="horz" wrap="square" lIns="97118" tIns="48558" rIns="97118" bIns="48558" numCol="1" anchor="t" anchorCtr="0" compatLnSpc="1">
            <a:prstTxWarp prst="textNoShape">
              <a:avLst/>
            </a:prstTxWarp>
          </a:bodyPr>
          <a:lstStyle>
            <a:lvl1pPr defTabSz="969247" eaLnBrk="1" hangingPunct="1">
              <a:defRPr sz="1200">
                <a:solidFill>
                  <a:schemeClr val="tx1"/>
                </a:solidFill>
                <a:latin typeface="Arial" charset="0"/>
                <a:cs typeface="Arial" charset="0"/>
              </a:defRPr>
            </a:lvl1pPr>
          </a:lstStyle>
          <a:p>
            <a:pPr>
              <a:defRPr/>
            </a:pPr>
            <a:endParaRPr lang="en-GB" altLang="it-IT"/>
          </a:p>
        </p:txBody>
      </p:sp>
      <p:sp>
        <p:nvSpPr>
          <p:cNvPr id="3075" name="Rectangle 3">
            <a:extLst>
              <a:ext uri="{FF2B5EF4-FFF2-40B4-BE49-F238E27FC236}">
                <a16:creationId xmlns:a16="http://schemas.microsoft.com/office/drawing/2014/main" xmlns="" id="{2C318E47-CDD2-467C-B60C-C8C6111B95C3}"/>
              </a:ext>
            </a:extLst>
          </p:cNvPr>
          <p:cNvSpPr>
            <a:spLocks noGrp="1" noChangeArrowheads="1"/>
          </p:cNvSpPr>
          <p:nvPr>
            <p:ph type="dt" idx="1"/>
          </p:nvPr>
        </p:nvSpPr>
        <p:spPr bwMode="auto">
          <a:xfrm>
            <a:off x="5795963" y="0"/>
            <a:ext cx="4437062" cy="355600"/>
          </a:xfrm>
          <a:prstGeom prst="rect">
            <a:avLst/>
          </a:prstGeom>
          <a:noFill/>
          <a:ln w="9525">
            <a:noFill/>
            <a:miter lim="800000"/>
            <a:headEnd/>
            <a:tailEnd/>
          </a:ln>
        </p:spPr>
        <p:txBody>
          <a:bodyPr vert="horz" wrap="square" lIns="97118" tIns="48558" rIns="97118" bIns="48558" numCol="1" anchor="t" anchorCtr="0" compatLnSpc="1">
            <a:prstTxWarp prst="textNoShape">
              <a:avLst/>
            </a:prstTxWarp>
          </a:bodyPr>
          <a:lstStyle>
            <a:lvl1pPr algn="r" defTabSz="969247" eaLnBrk="1" hangingPunct="1">
              <a:defRPr sz="1200">
                <a:solidFill>
                  <a:schemeClr val="tx1"/>
                </a:solidFill>
                <a:latin typeface="Arial" charset="0"/>
                <a:cs typeface="Arial" charset="0"/>
              </a:defRPr>
            </a:lvl1pPr>
          </a:lstStyle>
          <a:p>
            <a:pPr>
              <a:defRPr/>
            </a:pPr>
            <a:fld id="{3ED75B04-2CA7-439D-A2F9-9EED5D5C764B}" type="datetime1">
              <a:rPr lang="en-US" altLang="it-IT"/>
              <a:pPr>
                <a:defRPr/>
              </a:pPr>
              <a:t>12/14/2023</a:t>
            </a:fld>
            <a:endParaRPr lang="en-GB" altLang="it-IT"/>
          </a:p>
        </p:txBody>
      </p:sp>
      <p:sp>
        <p:nvSpPr>
          <p:cNvPr id="3076" name="Rectangle 4">
            <a:extLst>
              <a:ext uri="{FF2B5EF4-FFF2-40B4-BE49-F238E27FC236}">
                <a16:creationId xmlns:a16="http://schemas.microsoft.com/office/drawing/2014/main" xmlns="" id="{5941374B-C45F-49A1-A660-8C2A155141C8}"/>
              </a:ext>
            </a:extLst>
          </p:cNvPr>
          <p:cNvSpPr>
            <a:spLocks noGrp="1" noRot="1" noChangeAspect="1" noChangeArrowheads="1" noTextEdit="1"/>
          </p:cNvSpPr>
          <p:nvPr>
            <p:ph type="sldImg" idx="2"/>
          </p:nvPr>
        </p:nvSpPr>
        <p:spPr bwMode="auto">
          <a:xfrm>
            <a:off x="2749550" y="530225"/>
            <a:ext cx="4735513" cy="26654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a:extLst>
              <a:ext uri="{FF2B5EF4-FFF2-40B4-BE49-F238E27FC236}">
                <a16:creationId xmlns:a16="http://schemas.microsoft.com/office/drawing/2014/main" xmlns="" id="{2F1F4732-EC36-49FF-ABED-B5B0428ED49C}"/>
              </a:ext>
            </a:extLst>
          </p:cNvPr>
          <p:cNvSpPr>
            <a:spLocks noGrp="1" noChangeArrowheads="1"/>
          </p:cNvSpPr>
          <p:nvPr>
            <p:ph type="body" sz="quarter" idx="3"/>
          </p:nvPr>
        </p:nvSpPr>
        <p:spPr bwMode="auto">
          <a:xfrm>
            <a:off x="1022351" y="3376614"/>
            <a:ext cx="8189913" cy="3197225"/>
          </a:xfrm>
          <a:prstGeom prst="rect">
            <a:avLst/>
          </a:prstGeom>
          <a:noFill/>
          <a:ln w="9525">
            <a:noFill/>
            <a:miter lim="800000"/>
            <a:headEnd/>
            <a:tailEnd/>
          </a:ln>
        </p:spPr>
        <p:txBody>
          <a:bodyPr vert="horz" wrap="square" lIns="97118" tIns="48558" rIns="97118" bIns="48558" numCol="1" anchor="t" anchorCtr="0" compatLnSpc="1">
            <a:prstTxWarp prst="textNoShape">
              <a:avLst/>
            </a:prstTxWarp>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3078" name="Rectangle 6">
            <a:extLst>
              <a:ext uri="{FF2B5EF4-FFF2-40B4-BE49-F238E27FC236}">
                <a16:creationId xmlns:a16="http://schemas.microsoft.com/office/drawing/2014/main" xmlns="" id="{CA38355A-13BC-4F53-A8B9-699914CB03D3}"/>
              </a:ext>
            </a:extLst>
          </p:cNvPr>
          <p:cNvSpPr>
            <a:spLocks noGrp="1" noChangeArrowheads="1"/>
          </p:cNvSpPr>
          <p:nvPr>
            <p:ph type="ftr" sz="quarter" idx="4"/>
          </p:nvPr>
        </p:nvSpPr>
        <p:spPr bwMode="auto">
          <a:xfrm>
            <a:off x="1" y="6746876"/>
            <a:ext cx="4435475" cy="355600"/>
          </a:xfrm>
          <a:prstGeom prst="rect">
            <a:avLst/>
          </a:prstGeom>
          <a:noFill/>
          <a:ln w="9525">
            <a:noFill/>
            <a:miter lim="800000"/>
            <a:headEnd/>
            <a:tailEnd/>
          </a:ln>
        </p:spPr>
        <p:txBody>
          <a:bodyPr vert="horz" wrap="square" lIns="97118" tIns="48558" rIns="97118" bIns="48558" numCol="1" anchor="b" anchorCtr="0" compatLnSpc="1">
            <a:prstTxWarp prst="textNoShape">
              <a:avLst/>
            </a:prstTxWarp>
          </a:bodyPr>
          <a:lstStyle>
            <a:lvl1pPr defTabSz="969247" eaLnBrk="1" hangingPunct="1">
              <a:defRPr sz="1200">
                <a:solidFill>
                  <a:schemeClr val="tx1"/>
                </a:solidFill>
                <a:latin typeface="Arial" charset="0"/>
                <a:cs typeface="Arial" charset="0"/>
              </a:defRPr>
            </a:lvl1pPr>
          </a:lstStyle>
          <a:p>
            <a:pPr>
              <a:defRPr/>
            </a:pPr>
            <a:endParaRPr lang="en-GB" altLang="it-IT"/>
          </a:p>
        </p:txBody>
      </p:sp>
      <p:sp>
        <p:nvSpPr>
          <p:cNvPr id="3079" name="Rectangle 7">
            <a:extLst>
              <a:ext uri="{FF2B5EF4-FFF2-40B4-BE49-F238E27FC236}">
                <a16:creationId xmlns:a16="http://schemas.microsoft.com/office/drawing/2014/main" xmlns="" id="{0559B56D-73EC-4223-B046-B337183371FC}"/>
              </a:ext>
            </a:extLst>
          </p:cNvPr>
          <p:cNvSpPr>
            <a:spLocks noGrp="1" noChangeArrowheads="1"/>
          </p:cNvSpPr>
          <p:nvPr>
            <p:ph type="sldNum" sz="quarter" idx="5"/>
          </p:nvPr>
        </p:nvSpPr>
        <p:spPr bwMode="auto">
          <a:xfrm>
            <a:off x="5795963" y="6746876"/>
            <a:ext cx="4437062" cy="355600"/>
          </a:xfrm>
          <a:prstGeom prst="rect">
            <a:avLst/>
          </a:prstGeom>
          <a:noFill/>
          <a:ln w="9525">
            <a:noFill/>
            <a:miter lim="800000"/>
            <a:headEnd/>
            <a:tailEnd/>
          </a:ln>
        </p:spPr>
        <p:txBody>
          <a:bodyPr vert="horz" wrap="square" lIns="97118" tIns="48558" rIns="97118" bIns="48558" numCol="1" anchor="b" anchorCtr="0" compatLnSpc="1">
            <a:prstTxWarp prst="textNoShape">
              <a:avLst/>
            </a:prstTxWarp>
          </a:bodyPr>
          <a:lstStyle>
            <a:lvl1pPr algn="r" defTabSz="965956" eaLnBrk="1" hangingPunct="1">
              <a:defRPr sz="1200">
                <a:solidFill>
                  <a:schemeClr val="tx1"/>
                </a:solidFill>
              </a:defRPr>
            </a:lvl1pPr>
          </a:lstStyle>
          <a:p>
            <a:pPr>
              <a:defRPr/>
            </a:pPr>
            <a:fld id="{A0267FCB-D11D-4E66-B78E-4647C1CEC772}" type="slidenum">
              <a:rPr lang="it-IT" altLang="it-IT"/>
              <a:pPr>
                <a:defRPr/>
              </a:pPr>
              <a:t>‹#›</a:t>
            </a:fld>
            <a:endParaRPr lang="it-IT" altLang="it-IT"/>
          </a:p>
        </p:txBody>
      </p:sp>
    </p:spTree>
    <p:extLst>
      <p:ext uri="{BB962C8B-B14F-4D97-AF65-F5344CB8AC3E}">
        <p14:creationId xmlns:p14="http://schemas.microsoft.com/office/powerpoint/2010/main" val="362758133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xmlns="" id="{9D4F3514-DEA2-49C1-80EC-463A5102881E}"/>
              </a:ext>
            </a:extLst>
          </p:cNvPr>
          <p:cNvSpPr txBox="1">
            <a:spLocks noGrp="1" noChangeArrowheads="1"/>
          </p:cNvSpPr>
          <p:nvPr/>
        </p:nvSpPr>
        <p:spPr bwMode="auto">
          <a:xfrm>
            <a:off x="5795963" y="6746876"/>
            <a:ext cx="4437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6" tIns="47344" rIns="94686" bIns="47344"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EBE00CD-246A-4196-B5C8-E64A0C482B73}" type="slidenum">
              <a:rPr lang="it-IT" altLang="it-IT" sz="1100">
                <a:cs typeface="Arial" panose="020B0604020202020204" pitchFamily="34" charset="0"/>
              </a:rPr>
              <a:pPr algn="r" eaLnBrk="1" hangingPunct="1">
                <a:spcBef>
                  <a:spcPct val="0"/>
                </a:spcBef>
              </a:pPr>
              <a:t>1</a:t>
            </a:fld>
            <a:endParaRPr lang="it-IT" altLang="it-IT" sz="1100">
              <a:cs typeface="Arial" panose="020B0604020202020204" pitchFamily="34" charset="0"/>
            </a:endParaRPr>
          </a:p>
        </p:txBody>
      </p:sp>
      <p:sp>
        <p:nvSpPr>
          <p:cNvPr id="6147" name="Rectangle 7">
            <a:extLst>
              <a:ext uri="{FF2B5EF4-FFF2-40B4-BE49-F238E27FC236}">
                <a16:creationId xmlns:a16="http://schemas.microsoft.com/office/drawing/2014/main" xmlns="" id="{7B62F7C1-5436-4C5D-A8FA-574AD95B98E2}"/>
              </a:ext>
            </a:extLst>
          </p:cNvPr>
          <p:cNvSpPr txBox="1">
            <a:spLocks noGrp="1" noChangeArrowheads="1"/>
          </p:cNvSpPr>
          <p:nvPr/>
        </p:nvSpPr>
        <p:spPr bwMode="auto">
          <a:xfrm>
            <a:off x="5795963" y="6746876"/>
            <a:ext cx="4437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6" tIns="47344" rIns="94686" bIns="47344"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D1D18AB-6303-43DA-A22C-A9C2F2E14F60}" type="slidenum">
              <a:rPr lang="it-IT" altLang="it-IT" sz="1100">
                <a:cs typeface="Arial" panose="020B0604020202020204" pitchFamily="34" charset="0"/>
              </a:rPr>
              <a:pPr algn="r" eaLnBrk="1" hangingPunct="1">
                <a:spcBef>
                  <a:spcPct val="0"/>
                </a:spcBef>
              </a:pPr>
              <a:t>1</a:t>
            </a:fld>
            <a:endParaRPr lang="it-IT" altLang="it-IT" sz="1100">
              <a:cs typeface="Arial" panose="020B0604020202020204" pitchFamily="34" charset="0"/>
            </a:endParaRPr>
          </a:p>
        </p:txBody>
      </p:sp>
      <p:sp>
        <p:nvSpPr>
          <p:cNvPr id="6148" name="Rectangle 2">
            <a:extLst>
              <a:ext uri="{FF2B5EF4-FFF2-40B4-BE49-F238E27FC236}">
                <a16:creationId xmlns:a16="http://schemas.microsoft.com/office/drawing/2014/main" xmlns="" id="{E1CDFDAD-E349-435C-9801-A532B1C5811F}"/>
              </a:ext>
            </a:extLst>
          </p:cNvPr>
          <p:cNvSpPr>
            <a:spLocks noGrp="1" noRot="1" noChangeAspect="1" noChangeArrowheads="1" noTextEdit="1"/>
          </p:cNvSpPr>
          <p:nvPr>
            <p:ph type="sldImg"/>
          </p:nvPr>
        </p:nvSpPr>
        <p:spPr>
          <a:ln/>
        </p:spPr>
      </p:sp>
      <p:sp>
        <p:nvSpPr>
          <p:cNvPr id="6149" name="Rectangle 3">
            <a:extLst>
              <a:ext uri="{FF2B5EF4-FFF2-40B4-BE49-F238E27FC236}">
                <a16:creationId xmlns:a16="http://schemas.microsoft.com/office/drawing/2014/main" xmlns="" id="{7C0306E5-3EA9-454A-A9BC-7A87E833CCE5}"/>
              </a:ext>
            </a:extLst>
          </p:cNvPr>
          <p:cNvSpPr>
            <a:spLocks noGrp="1" noChangeArrowheads="1"/>
          </p:cNvSpPr>
          <p:nvPr>
            <p:ph type="body" idx="1"/>
          </p:nvPr>
        </p:nvSpPr>
        <p:spPr>
          <a:xfrm>
            <a:off x="1027113" y="3376614"/>
            <a:ext cx="8180388" cy="319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6" tIns="47344" rIns="94686" bIns="47344"/>
          <a:lstStyle/>
          <a:p>
            <a:endParaRPr lang="en-US" altLang="it-IT">
              <a:latin typeface="Arial" panose="020B0604020202020204" pitchFamily="34" charset="0"/>
            </a:endParaRPr>
          </a:p>
        </p:txBody>
      </p:sp>
      <p:sp>
        <p:nvSpPr>
          <p:cNvPr id="6150" name="Segnaposto numero diapositiva 1">
            <a:extLst>
              <a:ext uri="{FF2B5EF4-FFF2-40B4-BE49-F238E27FC236}">
                <a16:creationId xmlns:a16="http://schemas.microsoft.com/office/drawing/2014/main" xmlns="" id="{3CA40FF8-24BA-4EE2-81A7-3C759CDB190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58C9A7D-5F7B-4015-801B-72CD51F15E0A}" type="slidenum">
              <a:rPr lang="it-IT" altLang="it-IT" smtClean="0">
                <a:cs typeface="Arial" panose="020B0604020202020204" pitchFamily="34" charset="0"/>
              </a:rPr>
              <a:pPr>
                <a:spcBef>
                  <a:spcPct val="0"/>
                </a:spcBef>
              </a:pPr>
              <a:t>1</a:t>
            </a:fld>
            <a:endParaRPr lang="it-IT" altLang="it-IT">
              <a:cs typeface="Arial" panose="020B0604020202020204" pitchFamily="34" charset="0"/>
            </a:endParaRPr>
          </a:p>
        </p:txBody>
      </p:sp>
    </p:spTree>
    <p:extLst>
      <p:ext uri="{BB962C8B-B14F-4D97-AF65-F5344CB8AC3E}">
        <p14:creationId xmlns:p14="http://schemas.microsoft.com/office/powerpoint/2010/main" val="1018902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ltLang="it-IT" b="1" baseline="0" dirty="0" smtClean="0">
                <a:latin typeface="Arial" panose="020B0604020202020204" pitchFamily="34" charset="0"/>
              </a:rPr>
              <a:t>La deviazione </a:t>
            </a:r>
            <a:r>
              <a:rPr lang="it-IT" altLang="it-IT" b="1" baseline="0" dirty="0" err="1" smtClean="0">
                <a:latin typeface="Arial" panose="020B0604020202020204" pitchFamily="34" charset="0"/>
              </a:rPr>
              <a:t>std</a:t>
            </a:r>
            <a:r>
              <a:rPr lang="it-IT" altLang="it-IT" b="1" baseline="0" dirty="0" smtClean="0">
                <a:latin typeface="Arial" panose="020B0604020202020204" pitchFamily="34" charset="0"/>
              </a:rPr>
              <a:t> dello shock è di 31 punti base (1% SU SHOCK NORMALIZZATI)</a:t>
            </a:r>
            <a:endParaRPr lang="it-IT" altLang="it-IT" b="1"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10</a:t>
            </a:fld>
            <a:endParaRPr lang="it-IT" altLang="it-IT">
              <a:cs typeface="Arial" panose="020B0604020202020204" pitchFamily="34" charset="0"/>
            </a:endParaRPr>
          </a:p>
        </p:txBody>
      </p:sp>
    </p:spTree>
    <p:extLst>
      <p:ext uri="{BB962C8B-B14F-4D97-AF65-F5344CB8AC3E}">
        <p14:creationId xmlns:p14="http://schemas.microsoft.com/office/powerpoint/2010/main" val="1073738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ltLang="it-IT" b="1" baseline="0" dirty="0" smtClean="0">
                <a:latin typeface="Arial" panose="020B0604020202020204" pitchFamily="34" charset="0"/>
              </a:rPr>
              <a:t>La deviazione </a:t>
            </a:r>
            <a:r>
              <a:rPr lang="it-IT" altLang="it-IT" b="1" baseline="0" dirty="0" err="1" smtClean="0">
                <a:latin typeface="Arial" panose="020B0604020202020204" pitchFamily="34" charset="0"/>
              </a:rPr>
              <a:t>std</a:t>
            </a:r>
            <a:r>
              <a:rPr lang="it-IT" altLang="it-IT" b="1" baseline="0" dirty="0" smtClean="0">
                <a:latin typeface="Arial" panose="020B0604020202020204" pitchFamily="34" charset="0"/>
              </a:rPr>
              <a:t> dello shock è di 31 punti base (1% SU SHOCK NORMALIZZATI)</a:t>
            </a:r>
            <a:endParaRPr lang="it-IT" altLang="it-IT" b="1"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11</a:t>
            </a:fld>
            <a:endParaRPr lang="it-IT" altLang="it-IT">
              <a:cs typeface="Arial" panose="020B0604020202020204" pitchFamily="34" charset="0"/>
            </a:endParaRPr>
          </a:p>
        </p:txBody>
      </p:sp>
    </p:spTree>
    <p:extLst>
      <p:ext uri="{BB962C8B-B14F-4D97-AF65-F5344CB8AC3E}">
        <p14:creationId xmlns:p14="http://schemas.microsoft.com/office/powerpoint/2010/main" val="2577304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12</a:t>
            </a:fld>
            <a:endParaRPr lang="it-IT" altLang="it-IT">
              <a:cs typeface="Arial" panose="020B0604020202020204" pitchFamily="34" charset="0"/>
            </a:endParaRPr>
          </a:p>
        </p:txBody>
      </p:sp>
    </p:spTree>
    <p:extLst>
      <p:ext uri="{BB962C8B-B14F-4D97-AF65-F5344CB8AC3E}">
        <p14:creationId xmlns:p14="http://schemas.microsoft.com/office/powerpoint/2010/main" val="2920839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Looking at the left-hand column, the first interesting outcome is that headline public debt is relevant in influencing the extent of EMEs reaction to US </a:t>
            </a:r>
            <a:r>
              <a:rPr lang="en-US" i="1" dirty="0"/>
              <a:t>contractionary </a:t>
            </a:r>
            <a:r>
              <a:rPr lang="en-US" dirty="0"/>
              <a:t>“monetary” shocks, as shown by the fact that the red lines (which represent the coefficient </a:t>
            </a:r>
            <a:r>
              <a:rPr lang="en-US" i="1" dirty="0"/>
              <a:t>γ0 </a:t>
            </a:r>
            <a:r>
              <a:rPr lang="en-US" dirty="0"/>
              <a:t>+ </a:t>
            </a:r>
            <a:r>
              <a:rPr lang="en-US" i="1" dirty="0"/>
              <a:t>δ2 + δ4 + δ5 </a:t>
            </a:r>
            <a:r>
              <a:rPr lang="en-US" dirty="0"/>
              <a:t>in Equation 3 above) are statistically different over most horizons from the blue lines (which represent the coefficient </a:t>
            </a:r>
            <a:r>
              <a:rPr lang="en-US" i="1" dirty="0"/>
              <a:t>γ0 </a:t>
            </a:r>
            <a:r>
              <a:rPr lang="en-US" dirty="0"/>
              <a:t>+ </a:t>
            </a:r>
            <a:r>
              <a:rPr lang="en-US" i="1" dirty="0"/>
              <a:t>δ2</a:t>
            </a:r>
            <a:r>
              <a:rPr lang="en-US" dirty="0"/>
              <a:t>) and with the expected sign</a:t>
            </a:r>
          </a:p>
          <a:p>
            <a:endParaRPr lang="en-US" altLang="it-IT" dirty="0"/>
          </a:p>
          <a:p>
            <a:r>
              <a:rPr lang="en-US" dirty="0"/>
              <a:t>Regarding the right-hand column, when we consider public debt held by non-residents, the differences between the lines appear to be slightly more significant. </a:t>
            </a:r>
            <a:endParaRPr lang="it-IT" altLang="it-IT" b="1" dirty="0" smtClean="0">
              <a:latin typeface="Arial" panose="020B0604020202020204" pitchFamily="34" charset="0"/>
            </a:endParaRPr>
          </a:p>
          <a:p>
            <a:endParaRPr lang="it-IT" altLang="it-IT" b="1"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13</a:t>
            </a:fld>
            <a:endParaRPr lang="it-IT" altLang="it-IT">
              <a:cs typeface="Arial" panose="020B0604020202020204" pitchFamily="34" charset="0"/>
            </a:endParaRPr>
          </a:p>
        </p:txBody>
      </p:sp>
    </p:spTree>
    <p:extLst>
      <p:ext uri="{BB962C8B-B14F-4D97-AF65-F5344CB8AC3E}">
        <p14:creationId xmlns:p14="http://schemas.microsoft.com/office/powerpoint/2010/main" val="33136939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b="1"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14</a:t>
            </a:fld>
            <a:endParaRPr lang="it-IT" altLang="it-IT">
              <a:cs typeface="Arial" panose="020B0604020202020204" pitchFamily="34" charset="0"/>
            </a:endParaRPr>
          </a:p>
        </p:txBody>
      </p:sp>
    </p:spTree>
    <p:extLst>
      <p:ext uri="{BB962C8B-B14F-4D97-AF65-F5344CB8AC3E}">
        <p14:creationId xmlns:p14="http://schemas.microsoft.com/office/powerpoint/2010/main" val="2438252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The results for the overall private debt are less clear-cut than for public debt, except for CDS </a:t>
            </a:r>
            <a:r>
              <a:rPr lang="en-US" dirty="0" err="1"/>
              <a:t>premia</a:t>
            </a:r>
            <a:r>
              <a:rPr lang="en-US" dirty="0"/>
              <a:t>. Against a US </a:t>
            </a:r>
            <a:r>
              <a:rPr lang="en-US" i="1" dirty="0"/>
              <a:t>contractionary </a:t>
            </a:r>
            <a:r>
              <a:rPr lang="en-US" dirty="0"/>
              <a:t>“monetary” shock, CDS </a:t>
            </a:r>
            <a:r>
              <a:rPr lang="en-US" dirty="0" err="1"/>
              <a:t>premia</a:t>
            </a:r>
            <a:r>
              <a:rPr lang="en-US" dirty="0"/>
              <a:t> tend to be significantly higher on impact and after one quarter for EMEs that display higher levels of overall private debt. This adverse reaction becomes even clearer when we look at the share of private debt denominated in foreign currency, with larger spreads that extend to the third quarter after the shock. </a:t>
            </a:r>
            <a:endParaRPr lang="it-IT" altLang="it-IT"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15</a:t>
            </a:fld>
            <a:endParaRPr lang="it-IT" altLang="it-IT">
              <a:cs typeface="Arial" panose="020B0604020202020204" pitchFamily="34" charset="0"/>
            </a:endParaRPr>
          </a:p>
        </p:txBody>
      </p:sp>
    </p:spTree>
    <p:extLst>
      <p:ext uri="{BB962C8B-B14F-4D97-AF65-F5344CB8AC3E}">
        <p14:creationId xmlns:p14="http://schemas.microsoft.com/office/powerpoint/2010/main" val="511089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16</a:t>
            </a:fld>
            <a:endParaRPr lang="it-IT" altLang="it-IT">
              <a:cs typeface="Arial" panose="020B0604020202020204" pitchFamily="34" charset="0"/>
            </a:endParaRPr>
          </a:p>
        </p:txBody>
      </p:sp>
    </p:spTree>
    <p:extLst>
      <p:ext uri="{BB962C8B-B14F-4D97-AF65-F5344CB8AC3E}">
        <p14:creationId xmlns:p14="http://schemas.microsoft.com/office/powerpoint/2010/main" val="1560672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17</a:t>
            </a:fld>
            <a:endParaRPr lang="it-IT" altLang="it-IT">
              <a:cs typeface="Arial" panose="020B0604020202020204" pitchFamily="34" charset="0"/>
            </a:endParaRPr>
          </a:p>
        </p:txBody>
      </p:sp>
    </p:spTree>
    <p:extLst>
      <p:ext uri="{BB962C8B-B14F-4D97-AF65-F5344CB8AC3E}">
        <p14:creationId xmlns:p14="http://schemas.microsoft.com/office/powerpoint/2010/main" val="10136965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18</a:t>
            </a:fld>
            <a:endParaRPr lang="it-IT" altLang="it-IT">
              <a:cs typeface="Arial" panose="020B0604020202020204" pitchFamily="34" charset="0"/>
            </a:endParaRPr>
          </a:p>
        </p:txBody>
      </p:sp>
    </p:spTree>
    <p:extLst>
      <p:ext uri="{BB962C8B-B14F-4D97-AF65-F5344CB8AC3E}">
        <p14:creationId xmlns:p14="http://schemas.microsoft.com/office/powerpoint/2010/main" val="1123603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2</a:t>
            </a:fld>
            <a:endParaRPr lang="it-IT" altLang="it-IT">
              <a:cs typeface="Arial" panose="020B0604020202020204" pitchFamily="34" charset="0"/>
            </a:endParaRPr>
          </a:p>
        </p:txBody>
      </p:sp>
    </p:spTree>
    <p:extLst>
      <p:ext uri="{BB962C8B-B14F-4D97-AF65-F5344CB8AC3E}">
        <p14:creationId xmlns:p14="http://schemas.microsoft.com/office/powerpoint/2010/main" val="2088396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575" indent="-228575">
              <a:buAutoNum type="arabicParenR"/>
            </a:pPr>
            <a:endParaRPr lang="it-IT" altLang="it-IT" sz="1500" b="1"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3</a:t>
            </a:fld>
            <a:endParaRPr lang="it-IT" altLang="it-IT">
              <a:cs typeface="Arial" panose="020B0604020202020204" pitchFamily="34" charset="0"/>
            </a:endParaRPr>
          </a:p>
        </p:txBody>
      </p:sp>
    </p:spTree>
    <p:extLst>
      <p:ext uri="{BB962C8B-B14F-4D97-AF65-F5344CB8AC3E}">
        <p14:creationId xmlns:p14="http://schemas.microsoft.com/office/powerpoint/2010/main" val="3404026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Over the last decade, emerging markets (EMs) have made significant improvements in public debt management, reducing a number of risks associated with how they issue debt (“supply-side risks”). </a:t>
            </a:r>
            <a:r>
              <a:rPr lang="en-US" dirty="0"/>
              <a:t>In particular, most EMs have </a:t>
            </a:r>
            <a:r>
              <a:rPr lang="en-US" b="1" dirty="0"/>
              <a:t>extended the maturity</a:t>
            </a:r>
            <a:r>
              <a:rPr lang="en-US" dirty="0"/>
              <a:t>, cut down issuance of floating rate debt, and </a:t>
            </a:r>
            <a:r>
              <a:rPr lang="en-US" b="1" dirty="0"/>
              <a:t>reduced foreign-currency debt.  </a:t>
            </a:r>
            <a:r>
              <a:rPr lang="en-US" dirty="0"/>
              <a:t>These improvements, along with reduced levels of public debt, have made their public sector balance sheets more resilient to shocks, including exchange rate and interest rate shocks. Partly as a result, foreign interest in EM government debt rose sharply in recent years. </a:t>
            </a:r>
          </a:p>
          <a:p>
            <a:r>
              <a:rPr lang="en-US" b="1" dirty="0"/>
              <a:t>Rising foreign participation in EM debt markets creates opportunities but also new risks (“demand-side risks”). </a:t>
            </a:r>
            <a:r>
              <a:rPr lang="en-US" dirty="0"/>
              <a:t>In particular, </a:t>
            </a:r>
            <a:r>
              <a:rPr lang="en-US" b="1" dirty="0"/>
              <a:t>rising foreign participation in government debt markets can reduce borrowing costs </a:t>
            </a:r>
            <a:r>
              <a:rPr lang="en-US" dirty="0"/>
              <a:t>and spread risks, but </a:t>
            </a:r>
            <a:r>
              <a:rPr lang="en-US" b="1" dirty="0"/>
              <a:t>also raise external funding risks for government if </a:t>
            </a:r>
            <a:r>
              <a:rPr lang="en-US" dirty="0"/>
              <a:t>EM local bond markets experiences </a:t>
            </a:r>
            <a:r>
              <a:rPr lang="en-US" b="1" dirty="0"/>
              <a:t>foreign outflows </a:t>
            </a:r>
            <a:r>
              <a:rPr lang="en-US" dirty="0"/>
              <a:t>and bond yields rises (e.g. taper tantrum in May 2013). This “demand-side” risk, related to who holds the debt, is less under control of public debt managers, as government debt is freely traded in secondary </a:t>
            </a:r>
            <a:r>
              <a:rPr lang="en-US" dirty="0" err="1"/>
              <a:t>mkts</a:t>
            </a:r>
            <a:r>
              <a:rPr lang="en-US" dirty="0"/>
              <a:t>. </a:t>
            </a:r>
            <a:endParaRPr lang="it-IT" altLang="it-IT"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4</a:t>
            </a:fld>
            <a:endParaRPr lang="it-IT" altLang="it-IT">
              <a:cs typeface="Arial" panose="020B0604020202020204" pitchFamily="34" charset="0"/>
            </a:endParaRPr>
          </a:p>
        </p:txBody>
      </p:sp>
    </p:spTree>
    <p:extLst>
      <p:ext uri="{BB962C8B-B14F-4D97-AF65-F5344CB8AC3E}">
        <p14:creationId xmlns:p14="http://schemas.microsoft.com/office/powerpoint/2010/main" val="3391516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5</a:t>
            </a:fld>
            <a:endParaRPr lang="it-IT" altLang="it-IT">
              <a:cs typeface="Arial" panose="020B0604020202020204" pitchFamily="34" charset="0"/>
            </a:endParaRPr>
          </a:p>
        </p:txBody>
      </p:sp>
    </p:spTree>
    <p:extLst>
      <p:ext uri="{BB962C8B-B14F-4D97-AF65-F5344CB8AC3E}">
        <p14:creationId xmlns:p14="http://schemas.microsoft.com/office/powerpoint/2010/main" val="2384650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6</a:t>
            </a:fld>
            <a:endParaRPr lang="it-IT" altLang="it-IT">
              <a:cs typeface="Arial" panose="020B0604020202020204" pitchFamily="34" charset="0"/>
            </a:endParaRPr>
          </a:p>
        </p:txBody>
      </p:sp>
    </p:spTree>
    <p:extLst>
      <p:ext uri="{BB962C8B-B14F-4D97-AF65-F5344CB8AC3E}">
        <p14:creationId xmlns:p14="http://schemas.microsoft.com/office/powerpoint/2010/main" val="1228824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b="1"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7</a:t>
            </a:fld>
            <a:endParaRPr lang="it-IT" altLang="it-IT">
              <a:cs typeface="Arial" panose="020B0604020202020204" pitchFamily="34" charset="0"/>
            </a:endParaRPr>
          </a:p>
        </p:txBody>
      </p:sp>
    </p:spTree>
    <p:extLst>
      <p:ext uri="{BB962C8B-B14F-4D97-AF65-F5344CB8AC3E}">
        <p14:creationId xmlns:p14="http://schemas.microsoft.com/office/powerpoint/2010/main" val="2632865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ltLang="it-IT" b="1" baseline="0" dirty="0" smtClean="0">
                <a:latin typeface="Arial" panose="020B0604020202020204" pitchFamily="34" charset="0"/>
              </a:rPr>
              <a:t>Su 88 trimestri dal 2000 individuiamo 18 pure </a:t>
            </a:r>
            <a:r>
              <a:rPr lang="it-IT" altLang="it-IT" b="1" baseline="0" dirty="0" err="1" smtClean="0">
                <a:latin typeface="Arial" panose="020B0604020202020204" pitchFamily="34" charset="0"/>
              </a:rPr>
              <a:t>contractionary</a:t>
            </a:r>
            <a:r>
              <a:rPr lang="it-IT" altLang="it-IT" b="1" baseline="0" dirty="0" smtClean="0">
                <a:latin typeface="Arial" panose="020B0604020202020204" pitchFamily="34" charset="0"/>
              </a:rPr>
              <a:t> </a:t>
            </a:r>
            <a:r>
              <a:rPr lang="it-IT" altLang="it-IT" b="1" baseline="0" dirty="0" err="1" smtClean="0">
                <a:latin typeface="Arial" panose="020B0604020202020204" pitchFamily="34" charset="0"/>
              </a:rPr>
              <a:t>monetary</a:t>
            </a:r>
            <a:r>
              <a:rPr lang="it-IT" altLang="it-IT" b="1" baseline="0" dirty="0" smtClean="0">
                <a:latin typeface="Arial" panose="020B0604020202020204" pitchFamily="34" charset="0"/>
              </a:rPr>
              <a:t> shocks (20%), anche se nel</a:t>
            </a:r>
            <a:r>
              <a:rPr lang="it-IT" altLang="it-IT" b="1" dirty="0" smtClean="0">
                <a:latin typeface="Arial" panose="020B0604020202020204" pitchFamily="34" charset="0"/>
              </a:rPr>
              <a:t> periodo in cui facciamo le stime (dal 2004) </a:t>
            </a:r>
            <a:r>
              <a:rPr lang="it-IT" altLang="it-IT" b="1" baseline="0" dirty="0" smtClean="0">
                <a:latin typeface="Arial" panose="020B0604020202020204" pitchFamily="34" charset="0"/>
              </a:rPr>
              <a:t>sono 12 su 71 trimestri (17%)</a:t>
            </a:r>
            <a:endParaRPr lang="it-IT" altLang="it-IT" b="1" dirty="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8</a:t>
            </a:fld>
            <a:endParaRPr lang="it-IT" altLang="it-IT">
              <a:cs typeface="Arial" panose="020B0604020202020204" pitchFamily="34" charset="0"/>
            </a:endParaRPr>
          </a:p>
        </p:txBody>
      </p:sp>
    </p:spTree>
    <p:extLst>
      <p:ext uri="{BB962C8B-B14F-4D97-AF65-F5344CB8AC3E}">
        <p14:creationId xmlns:p14="http://schemas.microsoft.com/office/powerpoint/2010/main" val="770913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8D1407A1-31E8-4B48-8EAA-EF18BF3BFCF3}"/>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xmlns="" id="{E2EDE008-4531-494D-B697-00395562BA8D}"/>
              </a:ext>
            </a:extLst>
          </p:cNvPr>
          <p:cNvSpPr>
            <a:spLocks noGrp="1" noChangeArrowheads="1"/>
          </p:cNvSpPr>
          <p:nvPr>
            <p:ph type="body" idx="1"/>
          </p:nvPr>
        </p:nvSpPr>
        <p:spPr>
          <a:xfrm>
            <a:off x="317500" y="3376613"/>
            <a:ext cx="9637714" cy="36115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b="1" dirty="0" smtClean="0">
              <a:latin typeface="Arial" panose="020B0604020202020204" pitchFamily="34" charset="0"/>
            </a:endParaRPr>
          </a:p>
        </p:txBody>
      </p:sp>
      <p:sp>
        <p:nvSpPr>
          <p:cNvPr id="26628" name="Segnaposto numero diapositiva 1">
            <a:extLst>
              <a:ext uri="{FF2B5EF4-FFF2-40B4-BE49-F238E27FC236}">
                <a16:creationId xmlns:a16="http://schemas.microsoft.com/office/drawing/2014/main" xmlns="" id="{489A2BE9-D229-4FA2-A9EA-CEB012C0A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094">
              <a:spcBef>
                <a:spcPct val="30000"/>
              </a:spcBef>
              <a:defRPr sz="1200">
                <a:solidFill>
                  <a:schemeClr val="tx1"/>
                </a:solidFill>
                <a:latin typeface="Arial" panose="020B0604020202020204" pitchFamily="34" charset="0"/>
                <a:ea typeface="MS PGothic" panose="020B0600070205080204" pitchFamily="34" charset="-128"/>
              </a:defRPr>
            </a:lvl1pPr>
            <a:lvl2pPr marL="769853" indent="-295243" defTabSz="965094">
              <a:spcBef>
                <a:spcPct val="30000"/>
              </a:spcBef>
              <a:defRPr sz="1200">
                <a:solidFill>
                  <a:schemeClr val="tx1"/>
                </a:solidFill>
                <a:latin typeface="Arial" panose="020B0604020202020204" pitchFamily="34" charset="0"/>
                <a:ea typeface="MS PGothic" panose="020B0600070205080204" pitchFamily="34" charset="-128"/>
              </a:defRPr>
            </a:lvl2pPr>
            <a:lvl3pPr marL="1184144" indent="-236512" defTabSz="965094">
              <a:spcBef>
                <a:spcPct val="30000"/>
              </a:spcBef>
              <a:defRPr sz="1200">
                <a:solidFill>
                  <a:schemeClr val="tx1"/>
                </a:solidFill>
                <a:latin typeface="Arial" panose="020B0604020202020204" pitchFamily="34" charset="0"/>
                <a:ea typeface="MS PGothic" panose="020B0600070205080204" pitchFamily="34" charset="-128"/>
              </a:defRPr>
            </a:lvl3pPr>
            <a:lvl4pPr marL="1657168" indent="-236512" defTabSz="965094">
              <a:spcBef>
                <a:spcPct val="30000"/>
              </a:spcBef>
              <a:defRPr sz="1200">
                <a:solidFill>
                  <a:schemeClr val="tx1"/>
                </a:solidFill>
                <a:latin typeface="Arial" panose="020B0604020202020204" pitchFamily="34" charset="0"/>
                <a:ea typeface="MS PGothic" panose="020B0600070205080204" pitchFamily="34" charset="-128"/>
              </a:defRPr>
            </a:lvl4pPr>
            <a:lvl5pPr marL="2131779" indent="-236512" defTabSz="965094">
              <a:spcBef>
                <a:spcPct val="30000"/>
              </a:spcBef>
              <a:defRPr sz="1200">
                <a:solidFill>
                  <a:schemeClr val="tx1"/>
                </a:solidFill>
                <a:latin typeface="Arial" panose="020B0604020202020204" pitchFamily="34" charset="0"/>
                <a:ea typeface="MS PGothic" panose="020B0600070205080204" pitchFamily="34" charset="-128"/>
              </a:defRPr>
            </a:lvl5pPr>
            <a:lvl6pPr marL="25889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460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0322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60378" indent="-236512" defTabSz="965094"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DB1493A-789C-4275-A536-9341FB831CD7}" type="slidenum">
              <a:rPr lang="it-IT" altLang="it-IT" smtClean="0">
                <a:cs typeface="Arial" panose="020B0604020202020204" pitchFamily="34" charset="0"/>
              </a:rPr>
              <a:pPr>
                <a:spcBef>
                  <a:spcPct val="0"/>
                </a:spcBef>
              </a:pPr>
              <a:t>9</a:t>
            </a:fld>
            <a:endParaRPr lang="it-IT" altLang="it-IT">
              <a:cs typeface="Arial" panose="020B0604020202020204" pitchFamily="34" charset="0"/>
            </a:endParaRPr>
          </a:p>
        </p:txBody>
      </p:sp>
    </p:spTree>
    <p:extLst>
      <p:ext uri="{BB962C8B-B14F-4D97-AF65-F5344CB8AC3E}">
        <p14:creationId xmlns:p14="http://schemas.microsoft.com/office/powerpoint/2010/main" val="2658316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xmlns="" id="{A607067D-4C39-4AFC-94F4-9C82DD9A5F00}"/>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9F57DB40-B650-4EE0-B88E-2458331E60D7}"/>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590E28DB-B2B3-4259-A009-4DB6E0206212}"/>
              </a:ext>
            </a:extLst>
          </p:cNvPr>
          <p:cNvSpPr>
            <a:spLocks noGrp="1" noChangeArrowheads="1"/>
          </p:cNvSpPr>
          <p:nvPr>
            <p:ph type="sldNum" sz="quarter" idx="12"/>
          </p:nvPr>
        </p:nvSpPr>
        <p:spPr>
          <a:ln/>
        </p:spPr>
        <p:txBody>
          <a:bodyPr/>
          <a:lstStyle>
            <a:lvl1pPr>
              <a:defRPr/>
            </a:lvl1pPr>
          </a:lstStyle>
          <a:p>
            <a:pPr>
              <a:defRPr/>
            </a:pPr>
            <a:fld id="{7F3D78C1-C35B-49E9-B924-86F9F37C9D80}" type="slidenum">
              <a:rPr lang="it-IT" altLang="it-IT"/>
              <a:pPr>
                <a:defRPr/>
              </a:pPr>
              <a:t>‹#›</a:t>
            </a:fld>
            <a:endParaRPr lang="it-IT" altLang="it-IT"/>
          </a:p>
        </p:txBody>
      </p:sp>
    </p:spTree>
    <p:extLst>
      <p:ext uri="{BB962C8B-B14F-4D97-AF65-F5344CB8AC3E}">
        <p14:creationId xmlns:p14="http://schemas.microsoft.com/office/powerpoint/2010/main" val="607784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xmlns="" id="{24917BC0-6628-4460-A146-768F380F33E6}"/>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B4BEA57A-89E0-4861-B71A-4390E50D8044}"/>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F6C0D218-84C6-4208-9A23-3801F53A2D2A}"/>
              </a:ext>
            </a:extLst>
          </p:cNvPr>
          <p:cNvSpPr>
            <a:spLocks noGrp="1" noChangeArrowheads="1"/>
          </p:cNvSpPr>
          <p:nvPr>
            <p:ph type="sldNum" sz="quarter" idx="12"/>
          </p:nvPr>
        </p:nvSpPr>
        <p:spPr>
          <a:ln/>
        </p:spPr>
        <p:txBody>
          <a:bodyPr/>
          <a:lstStyle>
            <a:lvl1pPr>
              <a:defRPr/>
            </a:lvl1pPr>
          </a:lstStyle>
          <a:p>
            <a:pPr>
              <a:defRPr/>
            </a:pPr>
            <a:fld id="{1777928E-7531-46D5-8D10-7278B05DC328}" type="slidenum">
              <a:rPr lang="it-IT" altLang="it-IT"/>
              <a:pPr>
                <a:defRPr/>
              </a:pPr>
              <a:t>‹#›</a:t>
            </a:fld>
            <a:endParaRPr lang="it-IT" altLang="it-IT"/>
          </a:p>
        </p:txBody>
      </p:sp>
    </p:spTree>
    <p:extLst>
      <p:ext uri="{BB962C8B-B14F-4D97-AF65-F5344CB8AC3E}">
        <p14:creationId xmlns:p14="http://schemas.microsoft.com/office/powerpoint/2010/main" val="2118745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xmlns="" id="{CDD48900-3E6B-4688-835B-01230341BD3E}"/>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A1D7A49D-799A-4530-8A05-C274E7402CA4}"/>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1B98AA92-1EFA-4154-B258-33FDEBF37656}"/>
              </a:ext>
            </a:extLst>
          </p:cNvPr>
          <p:cNvSpPr>
            <a:spLocks noGrp="1" noChangeArrowheads="1"/>
          </p:cNvSpPr>
          <p:nvPr>
            <p:ph type="sldNum" sz="quarter" idx="12"/>
          </p:nvPr>
        </p:nvSpPr>
        <p:spPr>
          <a:ln/>
        </p:spPr>
        <p:txBody>
          <a:bodyPr/>
          <a:lstStyle>
            <a:lvl1pPr>
              <a:defRPr/>
            </a:lvl1pPr>
          </a:lstStyle>
          <a:p>
            <a:pPr>
              <a:defRPr/>
            </a:pPr>
            <a:fld id="{0DCF6DA6-64D4-4A14-973F-43E542E27C5A}" type="slidenum">
              <a:rPr lang="it-IT" altLang="it-IT"/>
              <a:pPr>
                <a:defRPr/>
              </a:pPr>
              <a:t>‹#›</a:t>
            </a:fld>
            <a:endParaRPr lang="it-IT" altLang="it-IT"/>
          </a:p>
        </p:txBody>
      </p:sp>
    </p:spTree>
    <p:extLst>
      <p:ext uri="{BB962C8B-B14F-4D97-AF65-F5344CB8AC3E}">
        <p14:creationId xmlns:p14="http://schemas.microsoft.com/office/powerpoint/2010/main" val="3325227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xmlns="" id="{7BDB9E1B-8F90-498C-9544-68343E31B28A}"/>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4" name="Rectangle 5">
            <a:extLst>
              <a:ext uri="{FF2B5EF4-FFF2-40B4-BE49-F238E27FC236}">
                <a16:creationId xmlns:a16="http://schemas.microsoft.com/office/drawing/2014/main" xmlns="" id="{EB255F72-0EC8-4F4C-8EFB-6CCD6FE57B22}"/>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5" name="Rectangle 6">
            <a:extLst>
              <a:ext uri="{FF2B5EF4-FFF2-40B4-BE49-F238E27FC236}">
                <a16:creationId xmlns:a16="http://schemas.microsoft.com/office/drawing/2014/main" xmlns="" id="{5C462CD1-FC5B-4427-BF4F-15A4FB4BE25E}"/>
              </a:ext>
            </a:extLst>
          </p:cNvPr>
          <p:cNvSpPr>
            <a:spLocks noGrp="1" noChangeArrowheads="1"/>
          </p:cNvSpPr>
          <p:nvPr>
            <p:ph type="sldNum" sz="quarter" idx="12"/>
          </p:nvPr>
        </p:nvSpPr>
        <p:spPr>
          <a:ln/>
        </p:spPr>
        <p:txBody>
          <a:bodyPr/>
          <a:lstStyle>
            <a:lvl1pPr>
              <a:defRPr/>
            </a:lvl1pPr>
          </a:lstStyle>
          <a:p>
            <a:pPr>
              <a:defRPr/>
            </a:pPr>
            <a:fld id="{F1E3B368-8906-4E51-B20C-404DBCA763E8}" type="slidenum">
              <a:rPr lang="it-IT" altLang="it-IT"/>
              <a:pPr>
                <a:defRPr/>
              </a:pPr>
              <a:t>‹#›</a:t>
            </a:fld>
            <a:endParaRPr lang="it-IT" altLang="it-IT"/>
          </a:p>
        </p:txBody>
      </p:sp>
    </p:spTree>
    <p:extLst>
      <p:ext uri="{BB962C8B-B14F-4D97-AF65-F5344CB8AC3E}">
        <p14:creationId xmlns:p14="http://schemas.microsoft.com/office/powerpoint/2010/main" val="3809526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p:spPr>
        <p:txBody>
          <a:bodyPr/>
          <a:lstStyle/>
          <a:p>
            <a:r>
              <a:rPr lang="it-IT"/>
              <a:t>Fare clic per modificare lo stile del titolo</a:t>
            </a:r>
          </a:p>
        </p:txBody>
      </p:sp>
      <p:sp>
        <p:nvSpPr>
          <p:cNvPr id="3" name="Segnaposto tabella 2"/>
          <p:cNvSpPr>
            <a:spLocks noGrp="1"/>
          </p:cNvSpPr>
          <p:nvPr>
            <p:ph type="tbl" idx="1"/>
          </p:nvPr>
        </p:nvSpPr>
        <p:spPr>
          <a:xfrm>
            <a:off x="609600" y="1600201"/>
            <a:ext cx="10972800" cy="4525963"/>
          </a:xfrm>
        </p:spPr>
        <p:txBody>
          <a:bodyPr/>
          <a:lstStyle/>
          <a:p>
            <a:pPr lvl="0"/>
            <a:endParaRPr lang="it-IT" noProof="0"/>
          </a:p>
        </p:txBody>
      </p:sp>
      <p:sp>
        <p:nvSpPr>
          <p:cNvPr id="4" name="Rectangle 4">
            <a:extLst>
              <a:ext uri="{FF2B5EF4-FFF2-40B4-BE49-F238E27FC236}">
                <a16:creationId xmlns:a16="http://schemas.microsoft.com/office/drawing/2014/main" xmlns="" id="{694B2475-C5BC-41D9-B8A4-4B113EEF5371}"/>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04E79F56-3CC1-4A02-9603-5D0FD85E0103}"/>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5ACE52D8-9309-4129-9371-3156497237C0}"/>
              </a:ext>
            </a:extLst>
          </p:cNvPr>
          <p:cNvSpPr>
            <a:spLocks noGrp="1" noChangeArrowheads="1"/>
          </p:cNvSpPr>
          <p:nvPr>
            <p:ph type="sldNum" sz="quarter" idx="12"/>
          </p:nvPr>
        </p:nvSpPr>
        <p:spPr>
          <a:ln/>
        </p:spPr>
        <p:txBody>
          <a:bodyPr/>
          <a:lstStyle>
            <a:lvl1pPr>
              <a:defRPr/>
            </a:lvl1pPr>
          </a:lstStyle>
          <a:p>
            <a:pPr>
              <a:defRPr/>
            </a:pPr>
            <a:fld id="{6333CBB9-5763-4EDD-8F7A-269CD0D464B5}" type="slidenum">
              <a:rPr lang="it-IT" altLang="it-IT"/>
              <a:pPr>
                <a:defRPr/>
              </a:pPr>
              <a:t>‹#›</a:t>
            </a:fld>
            <a:endParaRPr lang="it-IT" altLang="it-IT"/>
          </a:p>
        </p:txBody>
      </p:sp>
    </p:spTree>
    <p:extLst>
      <p:ext uri="{BB962C8B-B14F-4D97-AF65-F5344CB8AC3E}">
        <p14:creationId xmlns:p14="http://schemas.microsoft.com/office/powerpoint/2010/main" val="2968869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xmlns="" id="{311206F6-9FCA-42D9-A9AA-82BCBCA68A25}"/>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53AF6509-9B5F-4843-A7F7-E99A40B5E309}"/>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C3323C40-A453-405F-A0BB-C8A833439C5B}"/>
              </a:ext>
            </a:extLst>
          </p:cNvPr>
          <p:cNvSpPr>
            <a:spLocks noGrp="1" noChangeArrowheads="1"/>
          </p:cNvSpPr>
          <p:nvPr>
            <p:ph type="sldNum" sz="quarter" idx="12"/>
          </p:nvPr>
        </p:nvSpPr>
        <p:spPr>
          <a:ln/>
        </p:spPr>
        <p:txBody>
          <a:bodyPr/>
          <a:lstStyle>
            <a:lvl1pPr>
              <a:defRPr/>
            </a:lvl1pPr>
          </a:lstStyle>
          <a:p>
            <a:pPr>
              <a:defRPr/>
            </a:pPr>
            <a:fld id="{12904238-1194-403E-9B55-61C7BD94E8A7}" type="slidenum">
              <a:rPr lang="it-IT" altLang="it-IT"/>
              <a:pPr>
                <a:defRPr/>
              </a:pPr>
              <a:t>‹#›</a:t>
            </a:fld>
            <a:endParaRPr lang="it-IT" altLang="it-IT"/>
          </a:p>
        </p:txBody>
      </p:sp>
    </p:spTree>
    <p:extLst>
      <p:ext uri="{BB962C8B-B14F-4D97-AF65-F5344CB8AC3E}">
        <p14:creationId xmlns:p14="http://schemas.microsoft.com/office/powerpoint/2010/main" val="2762556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xmlns="" id="{6DB8FA16-1755-43B1-B282-7255C0A5C26F}"/>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7E780F26-F520-4D6D-9BF9-173C5C9A5CE1}"/>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0862FC89-D3F4-4B51-8FF2-D3BBB6B15722}"/>
              </a:ext>
            </a:extLst>
          </p:cNvPr>
          <p:cNvSpPr>
            <a:spLocks noGrp="1" noChangeArrowheads="1"/>
          </p:cNvSpPr>
          <p:nvPr>
            <p:ph type="sldNum" sz="quarter" idx="12"/>
          </p:nvPr>
        </p:nvSpPr>
        <p:spPr>
          <a:ln/>
        </p:spPr>
        <p:txBody>
          <a:bodyPr/>
          <a:lstStyle>
            <a:lvl1pPr>
              <a:defRPr/>
            </a:lvl1pPr>
          </a:lstStyle>
          <a:p>
            <a:pPr>
              <a:defRPr/>
            </a:pPr>
            <a:fld id="{BC12C2AB-3767-4AE3-BAEC-55CB1DE7EFBC}" type="slidenum">
              <a:rPr lang="it-IT" altLang="it-IT"/>
              <a:pPr>
                <a:defRPr/>
              </a:pPr>
              <a:t>‹#›</a:t>
            </a:fld>
            <a:endParaRPr lang="it-IT" altLang="it-IT"/>
          </a:p>
        </p:txBody>
      </p:sp>
    </p:spTree>
    <p:extLst>
      <p:ext uri="{BB962C8B-B14F-4D97-AF65-F5344CB8AC3E}">
        <p14:creationId xmlns:p14="http://schemas.microsoft.com/office/powerpoint/2010/main" val="1996490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xmlns="" id="{A5CF0F91-304D-4932-97C2-B87208FFF72C}"/>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6" name="Rectangle 5">
            <a:extLst>
              <a:ext uri="{FF2B5EF4-FFF2-40B4-BE49-F238E27FC236}">
                <a16:creationId xmlns:a16="http://schemas.microsoft.com/office/drawing/2014/main" xmlns="" id="{C18ABA66-89A9-4E4B-B6F3-D37BEDC96980}"/>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7" name="Rectangle 6">
            <a:extLst>
              <a:ext uri="{FF2B5EF4-FFF2-40B4-BE49-F238E27FC236}">
                <a16:creationId xmlns:a16="http://schemas.microsoft.com/office/drawing/2014/main" xmlns="" id="{4BD93C32-C1D2-4982-B0AC-B58A19B9FCDF}"/>
              </a:ext>
            </a:extLst>
          </p:cNvPr>
          <p:cNvSpPr>
            <a:spLocks noGrp="1" noChangeArrowheads="1"/>
          </p:cNvSpPr>
          <p:nvPr>
            <p:ph type="sldNum" sz="quarter" idx="12"/>
          </p:nvPr>
        </p:nvSpPr>
        <p:spPr>
          <a:ln/>
        </p:spPr>
        <p:txBody>
          <a:bodyPr/>
          <a:lstStyle>
            <a:lvl1pPr>
              <a:defRPr/>
            </a:lvl1pPr>
          </a:lstStyle>
          <a:p>
            <a:pPr>
              <a:defRPr/>
            </a:pPr>
            <a:fld id="{1831E0A8-BB46-402C-B4D3-11B4D32EF49C}" type="slidenum">
              <a:rPr lang="it-IT" altLang="it-IT"/>
              <a:pPr>
                <a:defRPr/>
              </a:pPr>
              <a:t>‹#›</a:t>
            </a:fld>
            <a:endParaRPr lang="it-IT" altLang="it-IT"/>
          </a:p>
        </p:txBody>
      </p:sp>
    </p:spTree>
    <p:extLst>
      <p:ext uri="{BB962C8B-B14F-4D97-AF65-F5344CB8AC3E}">
        <p14:creationId xmlns:p14="http://schemas.microsoft.com/office/powerpoint/2010/main" val="444125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xmlns="" id="{9FB9230B-124B-4CA4-BF71-B788732107B9}"/>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8" name="Rectangle 5">
            <a:extLst>
              <a:ext uri="{FF2B5EF4-FFF2-40B4-BE49-F238E27FC236}">
                <a16:creationId xmlns:a16="http://schemas.microsoft.com/office/drawing/2014/main" xmlns="" id="{9C5871A9-70C9-4918-87DC-508E29D9ECBE}"/>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9" name="Rectangle 6">
            <a:extLst>
              <a:ext uri="{FF2B5EF4-FFF2-40B4-BE49-F238E27FC236}">
                <a16:creationId xmlns:a16="http://schemas.microsoft.com/office/drawing/2014/main" xmlns="" id="{1747B628-7FF1-4C43-BE06-E4322CE7AD23}"/>
              </a:ext>
            </a:extLst>
          </p:cNvPr>
          <p:cNvSpPr>
            <a:spLocks noGrp="1" noChangeArrowheads="1"/>
          </p:cNvSpPr>
          <p:nvPr>
            <p:ph type="sldNum" sz="quarter" idx="12"/>
          </p:nvPr>
        </p:nvSpPr>
        <p:spPr>
          <a:ln/>
        </p:spPr>
        <p:txBody>
          <a:bodyPr/>
          <a:lstStyle>
            <a:lvl1pPr>
              <a:defRPr/>
            </a:lvl1pPr>
          </a:lstStyle>
          <a:p>
            <a:pPr>
              <a:defRPr/>
            </a:pPr>
            <a:fld id="{82925316-C928-4757-B26D-E17DD2B174CF}" type="slidenum">
              <a:rPr lang="it-IT" altLang="it-IT"/>
              <a:pPr>
                <a:defRPr/>
              </a:pPr>
              <a:t>‹#›</a:t>
            </a:fld>
            <a:endParaRPr lang="it-IT" altLang="it-IT"/>
          </a:p>
        </p:txBody>
      </p:sp>
    </p:spTree>
    <p:extLst>
      <p:ext uri="{BB962C8B-B14F-4D97-AF65-F5344CB8AC3E}">
        <p14:creationId xmlns:p14="http://schemas.microsoft.com/office/powerpoint/2010/main" val="3890122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xmlns="" id="{9B51BFCD-ADFF-4E9B-A766-FE691A956CBD}"/>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4" name="Rectangle 5">
            <a:extLst>
              <a:ext uri="{FF2B5EF4-FFF2-40B4-BE49-F238E27FC236}">
                <a16:creationId xmlns:a16="http://schemas.microsoft.com/office/drawing/2014/main" xmlns="" id="{0E02DF84-4C6B-4ED5-B9C8-1946E5BCC408}"/>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5" name="Rectangle 6">
            <a:extLst>
              <a:ext uri="{FF2B5EF4-FFF2-40B4-BE49-F238E27FC236}">
                <a16:creationId xmlns:a16="http://schemas.microsoft.com/office/drawing/2014/main" xmlns="" id="{704DFE12-D3B2-4B93-98DA-48E3D41989D8}"/>
              </a:ext>
            </a:extLst>
          </p:cNvPr>
          <p:cNvSpPr>
            <a:spLocks noGrp="1" noChangeArrowheads="1"/>
          </p:cNvSpPr>
          <p:nvPr>
            <p:ph type="sldNum" sz="quarter" idx="12"/>
          </p:nvPr>
        </p:nvSpPr>
        <p:spPr>
          <a:ln/>
        </p:spPr>
        <p:txBody>
          <a:bodyPr/>
          <a:lstStyle>
            <a:lvl1pPr>
              <a:defRPr/>
            </a:lvl1pPr>
          </a:lstStyle>
          <a:p>
            <a:pPr>
              <a:defRPr/>
            </a:pPr>
            <a:fld id="{7060B474-2D82-44EC-8D6D-49C06B325B0B}" type="slidenum">
              <a:rPr lang="it-IT" altLang="it-IT"/>
              <a:pPr>
                <a:defRPr/>
              </a:pPr>
              <a:t>‹#›</a:t>
            </a:fld>
            <a:endParaRPr lang="it-IT" altLang="it-IT"/>
          </a:p>
        </p:txBody>
      </p:sp>
    </p:spTree>
    <p:extLst>
      <p:ext uri="{BB962C8B-B14F-4D97-AF65-F5344CB8AC3E}">
        <p14:creationId xmlns:p14="http://schemas.microsoft.com/office/powerpoint/2010/main" val="1604888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xmlns="" id="{A6184992-AD7C-4494-A0AE-D172C6CAA18F}"/>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3" name="Rectangle 5">
            <a:extLst>
              <a:ext uri="{FF2B5EF4-FFF2-40B4-BE49-F238E27FC236}">
                <a16:creationId xmlns:a16="http://schemas.microsoft.com/office/drawing/2014/main" xmlns="" id="{C1D119DC-097E-4B5B-BA09-65ABF518D1AC}"/>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4" name="Rectangle 6">
            <a:extLst>
              <a:ext uri="{FF2B5EF4-FFF2-40B4-BE49-F238E27FC236}">
                <a16:creationId xmlns:a16="http://schemas.microsoft.com/office/drawing/2014/main" xmlns="" id="{191FB1F8-E676-4CEF-926C-5B16E6F30E7B}"/>
              </a:ext>
            </a:extLst>
          </p:cNvPr>
          <p:cNvSpPr>
            <a:spLocks noGrp="1" noChangeArrowheads="1"/>
          </p:cNvSpPr>
          <p:nvPr>
            <p:ph type="sldNum" sz="quarter" idx="12"/>
          </p:nvPr>
        </p:nvSpPr>
        <p:spPr>
          <a:ln/>
        </p:spPr>
        <p:txBody>
          <a:bodyPr/>
          <a:lstStyle>
            <a:lvl1pPr>
              <a:defRPr/>
            </a:lvl1pPr>
          </a:lstStyle>
          <a:p>
            <a:pPr>
              <a:defRPr/>
            </a:pPr>
            <a:fld id="{E78E4035-23B7-4D0E-8C44-96DC2496B938}" type="slidenum">
              <a:rPr lang="it-IT" altLang="it-IT"/>
              <a:pPr>
                <a:defRPr/>
              </a:pPr>
              <a:t>‹#›</a:t>
            </a:fld>
            <a:endParaRPr lang="it-IT" altLang="it-IT"/>
          </a:p>
        </p:txBody>
      </p:sp>
    </p:spTree>
    <p:extLst>
      <p:ext uri="{BB962C8B-B14F-4D97-AF65-F5344CB8AC3E}">
        <p14:creationId xmlns:p14="http://schemas.microsoft.com/office/powerpoint/2010/main" val="557385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xmlns="" id="{CB1C9CDE-1C1D-4E25-9E7B-CB353E53894E}"/>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6" name="Rectangle 5">
            <a:extLst>
              <a:ext uri="{FF2B5EF4-FFF2-40B4-BE49-F238E27FC236}">
                <a16:creationId xmlns:a16="http://schemas.microsoft.com/office/drawing/2014/main" xmlns="" id="{27C201D4-2348-4530-A2A5-55FD69F95C5C}"/>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7" name="Rectangle 6">
            <a:extLst>
              <a:ext uri="{FF2B5EF4-FFF2-40B4-BE49-F238E27FC236}">
                <a16:creationId xmlns:a16="http://schemas.microsoft.com/office/drawing/2014/main" xmlns="" id="{64701628-D013-44D4-A586-6C432358F5B4}"/>
              </a:ext>
            </a:extLst>
          </p:cNvPr>
          <p:cNvSpPr>
            <a:spLocks noGrp="1" noChangeArrowheads="1"/>
          </p:cNvSpPr>
          <p:nvPr>
            <p:ph type="sldNum" sz="quarter" idx="12"/>
          </p:nvPr>
        </p:nvSpPr>
        <p:spPr>
          <a:ln/>
        </p:spPr>
        <p:txBody>
          <a:bodyPr/>
          <a:lstStyle>
            <a:lvl1pPr>
              <a:defRPr/>
            </a:lvl1pPr>
          </a:lstStyle>
          <a:p>
            <a:pPr>
              <a:defRPr/>
            </a:pPr>
            <a:fld id="{13EDF191-AC4E-4A9D-89BE-A0572BEA35E6}" type="slidenum">
              <a:rPr lang="it-IT" altLang="it-IT"/>
              <a:pPr>
                <a:defRPr/>
              </a:pPr>
              <a:t>‹#›</a:t>
            </a:fld>
            <a:endParaRPr lang="it-IT" altLang="it-IT"/>
          </a:p>
        </p:txBody>
      </p:sp>
    </p:spTree>
    <p:extLst>
      <p:ext uri="{BB962C8B-B14F-4D97-AF65-F5344CB8AC3E}">
        <p14:creationId xmlns:p14="http://schemas.microsoft.com/office/powerpoint/2010/main" val="2467329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xmlns="" id="{B44E43FB-30A6-4E51-9EDC-4443CBE70CC9}"/>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6" name="Rectangle 5">
            <a:extLst>
              <a:ext uri="{FF2B5EF4-FFF2-40B4-BE49-F238E27FC236}">
                <a16:creationId xmlns:a16="http://schemas.microsoft.com/office/drawing/2014/main" xmlns="" id="{31B02AB8-F600-443F-ADAF-F1EDE7A3F257}"/>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7" name="Rectangle 6">
            <a:extLst>
              <a:ext uri="{FF2B5EF4-FFF2-40B4-BE49-F238E27FC236}">
                <a16:creationId xmlns:a16="http://schemas.microsoft.com/office/drawing/2014/main" xmlns="" id="{0F3335F2-EB84-4D98-924E-A2E2CA53E132}"/>
              </a:ext>
            </a:extLst>
          </p:cNvPr>
          <p:cNvSpPr>
            <a:spLocks noGrp="1" noChangeArrowheads="1"/>
          </p:cNvSpPr>
          <p:nvPr>
            <p:ph type="sldNum" sz="quarter" idx="12"/>
          </p:nvPr>
        </p:nvSpPr>
        <p:spPr>
          <a:ln/>
        </p:spPr>
        <p:txBody>
          <a:bodyPr/>
          <a:lstStyle>
            <a:lvl1pPr>
              <a:defRPr/>
            </a:lvl1pPr>
          </a:lstStyle>
          <a:p>
            <a:pPr>
              <a:defRPr/>
            </a:pPr>
            <a:fld id="{E19C4F78-AD61-48A7-883F-0EBB45865A55}" type="slidenum">
              <a:rPr lang="it-IT" altLang="it-IT"/>
              <a:pPr>
                <a:defRPr/>
              </a:pPr>
              <a:t>‹#›</a:t>
            </a:fld>
            <a:endParaRPr lang="it-IT" altLang="it-IT"/>
          </a:p>
        </p:txBody>
      </p:sp>
    </p:spTree>
    <p:extLst>
      <p:ext uri="{BB962C8B-B14F-4D97-AF65-F5344CB8AC3E}">
        <p14:creationId xmlns:p14="http://schemas.microsoft.com/office/powerpoint/2010/main" val="2503221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tile tx="0" ty="0" sx="100000" sy="100000" flip="none" algn="tl"/>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xmlns="" id="{4CD6F85F-D3AA-4581-BC07-AD79DAEB3557}"/>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Rectangle 3">
            <a:extLst>
              <a:ext uri="{FF2B5EF4-FFF2-40B4-BE49-F238E27FC236}">
                <a16:creationId xmlns:a16="http://schemas.microsoft.com/office/drawing/2014/main" xmlns="" id="{7363EDF6-FFDB-49FE-9083-988EADD518B4}"/>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1028" name="Rectangle 4">
            <a:extLst>
              <a:ext uri="{FF2B5EF4-FFF2-40B4-BE49-F238E27FC236}">
                <a16:creationId xmlns:a16="http://schemas.microsoft.com/office/drawing/2014/main" xmlns="" id="{47A680A7-0A44-4FA5-9C06-85983EBD3C2D}"/>
              </a:ext>
            </a:extLst>
          </p:cNvPr>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a:solidFill>
                  <a:schemeClr val="tx1"/>
                </a:solidFill>
                <a:latin typeface="Arial" charset="0"/>
                <a:cs typeface="Arial" charset="0"/>
              </a:defRPr>
            </a:lvl1pPr>
          </a:lstStyle>
          <a:p>
            <a:pPr>
              <a:defRPr/>
            </a:pPr>
            <a:endParaRPr lang="it-IT" altLang="it-IT"/>
          </a:p>
        </p:txBody>
      </p:sp>
      <p:sp>
        <p:nvSpPr>
          <p:cNvPr id="1029" name="Rectangle 5">
            <a:extLst>
              <a:ext uri="{FF2B5EF4-FFF2-40B4-BE49-F238E27FC236}">
                <a16:creationId xmlns:a16="http://schemas.microsoft.com/office/drawing/2014/main" xmlns="" id="{921678FB-AA9F-49A0-A836-854EA46631FF}"/>
              </a:ext>
            </a:extLst>
          </p:cNvPr>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a:solidFill>
                  <a:schemeClr val="tx1"/>
                </a:solidFill>
                <a:latin typeface="Arial" charset="0"/>
                <a:cs typeface="Arial" charset="0"/>
              </a:defRPr>
            </a:lvl1pPr>
          </a:lstStyle>
          <a:p>
            <a:pPr>
              <a:defRPr/>
            </a:pPr>
            <a:endParaRPr lang="it-IT" altLang="it-IT"/>
          </a:p>
        </p:txBody>
      </p:sp>
      <p:sp>
        <p:nvSpPr>
          <p:cNvPr id="1030" name="Line 7">
            <a:extLst>
              <a:ext uri="{FF2B5EF4-FFF2-40B4-BE49-F238E27FC236}">
                <a16:creationId xmlns:a16="http://schemas.microsoft.com/office/drawing/2014/main" xmlns="" id="{B4888E49-D423-4D4E-B4B0-3F415D11DDD1}"/>
              </a:ext>
            </a:extLst>
          </p:cNvPr>
          <p:cNvSpPr>
            <a:spLocks noChangeShapeType="1"/>
          </p:cNvSpPr>
          <p:nvPr/>
        </p:nvSpPr>
        <p:spPr bwMode="auto">
          <a:xfrm>
            <a:off x="0" y="0"/>
            <a:ext cx="6096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 name="Rectangle 6">
            <a:extLst>
              <a:ext uri="{FF2B5EF4-FFF2-40B4-BE49-F238E27FC236}">
                <a16:creationId xmlns:a16="http://schemas.microsoft.com/office/drawing/2014/main" xmlns="" id="{D868BD9C-6650-4C3D-ADC7-5424E8451504}"/>
              </a:ext>
            </a:extLst>
          </p:cNvPr>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a:solidFill>
                  <a:schemeClr val="tx1"/>
                </a:solidFill>
              </a:defRPr>
            </a:lvl1pPr>
          </a:lstStyle>
          <a:p>
            <a:pPr>
              <a:defRPr/>
            </a:pPr>
            <a:fld id="{B043C7EC-85D4-41A4-9B67-BE4DC7C1FB20}" type="slidenum">
              <a:rPr lang="it-IT" altLang="it-IT"/>
              <a:pPr>
                <a:defRPr/>
              </a:pPr>
              <a:t>‹#›</a:t>
            </a:fld>
            <a:endParaRPr lang="it-IT" altLang="it-IT"/>
          </a:p>
        </p:txBody>
      </p:sp>
      <p:sp>
        <p:nvSpPr>
          <p:cNvPr id="1032" name="Line 8">
            <a:extLst>
              <a:ext uri="{FF2B5EF4-FFF2-40B4-BE49-F238E27FC236}">
                <a16:creationId xmlns:a16="http://schemas.microsoft.com/office/drawing/2014/main" xmlns="" id="{1487B415-1871-4F48-A99B-9F7525E8DA9E}"/>
              </a:ext>
            </a:extLst>
          </p:cNvPr>
          <p:cNvSpPr>
            <a:spLocks noChangeShapeType="1"/>
          </p:cNvSpPr>
          <p:nvPr/>
        </p:nvSpPr>
        <p:spPr bwMode="auto">
          <a:xfrm>
            <a:off x="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Tree>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Lst>
  <p:hf sldNum="0" hdr="0" ftr="0" dt="0"/>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9">
            <a:extLst>
              <a:ext uri="{FF2B5EF4-FFF2-40B4-BE49-F238E27FC236}">
                <a16:creationId xmlns:a16="http://schemas.microsoft.com/office/drawing/2014/main" xmlns="" id="{AA2DC3B1-44B2-46CE-A222-9D2C8D3294FA}"/>
              </a:ext>
            </a:extLst>
          </p:cNvPr>
          <p:cNvSpPr>
            <a:spLocks noChangeArrowheads="1"/>
          </p:cNvSpPr>
          <p:nvPr/>
        </p:nvSpPr>
        <p:spPr bwMode="auto">
          <a:xfrm>
            <a:off x="1641286" y="1676400"/>
            <a:ext cx="89154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buFontTx/>
              <a:buNone/>
            </a:pPr>
            <a:r>
              <a:rPr lang="en-US" b="1" dirty="0" smtClean="0"/>
              <a:t>The relationship between debt vulnerabilities and US monetary policy shocks in EMEs</a:t>
            </a:r>
            <a:endParaRPr lang="it-IT" altLang="it-IT" sz="4000" b="1" dirty="0">
              <a:solidFill>
                <a:srgbClr val="003399"/>
              </a:solidFill>
              <a:cs typeface="Arial" panose="020B0604020202020204" pitchFamily="34" charset="0"/>
            </a:endParaRPr>
          </a:p>
        </p:txBody>
      </p:sp>
      <p:sp>
        <p:nvSpPr>
          <p:cNvPr id="5123" name="Text Box 25">
            <a:extLst>
              <a:ext uri="{FF2B5EF4-FFF2-40B4-BE49-F238E27FC236}">
                <a16:creationId xmlns:a16="http://schemas.microsoft.com/office/drawing/2014/main" xmlns="" id="{53ABBD8A-1E73-4D02-8B9D-F77DD5C825FE}"/>
              </a:ext>
            </a:extLst>
          </p:cNvPr>
          <p:cNvSpPr txBox="1">
            <a:spLocks noChangeArrowheads="1"/>
          </p:cNvSpPr>
          <p:nvPr/>
        </p:nvSpPr>
        <p:spPr bwMode="auto">
          <a:xfrm>
            <a:off x="4467306" y="3235520"/>
            <a:ext cx="3276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it-IT" altLang="it-IT" sz="2000" b="1" i="1" dirty="0" err="1" smtClean="0">
                <a:solidFill>
                  <a:srgbClr val="0070C0"/>
                </a:solidFill>
                <a:cs typeface="Arial" panose="020B0604020202020204" pitchFamily="34" charset="0"/>
              </a:rPr>
              <a:t>December</a:t>
            </a:r>
            <a:r>
              <a:rPr lang="it-IT" altLang="it-IT" sz="2000" b="1" i="1" dirty="0" smtClean="0">
                <a:solidFill>
                  <a:srgbClr val="0070C0"/>
                </a:solidFill>
                <a:cs typeface="Arial" panose="020B0604020202020204" pitchFamily="34" charset="0"/>
              </a:rPr>
              <a:t> 2023</a:t>
            </a:r>
            <a:endParaRPr lang="it-IT" altLang="it-IT" sz="2000" b="1" i="1" dirty="0">
              <a:solidFill>
                <a:srgbClr val="0070C0"/>
              </a:solidFill>
              <a:cs typeface="Arial" panose="020B0604020202020204" pitchFamily="34" charset="0"/>
            </a:endParaRPr>
          </a:p>
        </p:txBody>
      </p:sp>
      <p:pic>
        <p:nvPicPr>
          <p:cNvPr id="5125" name="Picture 1">
            <a:extLst>
              <a:ext uri="{FF2B5EF4-FFF2-40B4-BE49-F238E27FC236}">
                <a16:creationId xmlns:a16="http://schemas.microsoft.com/office/drawing/2014/main" xmlns="" id="{7F209787-2B3F-498C-B143-946D9579F69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34180" y="292208"/>
            <a:ext cx="3352502" cy="878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Rettangolo 2">
            <a:extLst>
              <a:ext uri="{FF2B5EF4-FFF2-40B4-BE49-F238E27FC236}">
                <a16:creationId xmlns:a16="http://schemas.microsoft.com/office/drawing/2014/main" xmlns="" id="{BC4614CB-0316-4B79-9699-7FC7F40D999B}"/>
              </a:ext>
            </a:extLst>
          </p:cNvPr>
          <p:cNvSpPr>
            <a:spLocks noChangeArrowheads="1"/>
          </p:cNvSpPr>
          <p:nvPr/>
        </p:nvSpPr>
        <p:spPr bwMode="auto">
          <a:xfrm>
            <a:off x="2667000" y="4800600"/>
            <a:ext cx="67056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it-IT" altLang="it-IT" sz="2000" b="1" dirty="0" smtClean="0">
                <a:solidFill>
                  <a:srgbClr val="0070C0"/>
                </a:solidFill>
                <a:cs typeface="Arial" panose="020B0604020202020204" pitchFamily="34" charset="0"/>
              </a:rPr>
              <a:t>Alessio Ciarlone, Alberto Coco, Giorgio Trebeschi</a:t>
            </a:r>
          </a:p>
          <a:p>
            <a:pPr algn="ctr" eaLnBrk="1" hangingPunct="1">
              <a:spcBef>
                <a:spcPct val="50000"/>
              </a:spcBef>
              <a:buFontTx/>
              <a:buNone/>
            </a:pPr>
            <a:r>
              <a:rPr lang="it-IT" altLang="it-IT" sz="2000" b="1" dirty="0" smtClean="0">
                <a:solidFill>
                  <a:srgbClr val="0070C0"/>
                </a:solidFill>
                <a:cs typeface="Arial" panose="020B0604020202020204" pitchFamily="34" charset="0"/>
              </a:rPr>
              <a:t>Banca d’Italia</a:t>
            </a:r>
            <a:endParaRPr lang="it-IT" altLang="it-IT" sz="2000" b="1" dirty="0">
              <a:solidFill>
                <a:srgbClr val="0070C0"/>
              </a:solidFill>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3.2 L</a:t>
            </a:r>
            <a:r>
              <a:rPr lang="en-GB" altLang="it-IT" sz="3000" b="1" dirty="0" err="1" smtClean="0">
                <a:solidFill>
                  <a:schemeClr val="bg1"/>
                </a:solidFill>
                <a:latin typeface="+mj-lt"/>
                <a:cs typeface="Calibri" panose="020F0502020204030204" pitchFamily="34" charset="0"/>
              </a:rPr>
              <a:t>ocal</a:t>
            </a:r>
            <a:r>
              <a:rPr lang="en-GB" altLang="it-IT" sz="3000" b="1" dirty="0" smtClean="0">
                <a:solidFill>
                  <a:schemeClr val="bg1"/>
                </a:solidFill>
                <a:latin typeface="+mj-lt"/>
                <a:cs typeface="Calibri" panose="020F0502020204030204" pitchFamily="34" charset="0"/>
              </a:rPr>
              <a:t> projections (1): nature of US shocks matters</a:t>
            </a:r>
            <a:endParaRPr lang="it-IT" altLang="it-IT" sz="3000" b="1" dirty="0" smtClean="0">
              <a:solidFill>
                <a:schemeClr val="bg1"/>
              </a:solidFill>
              <a:latin typeface="+mj-lt"/>
              <a:cs typeface="Calibri" panose="020F0502020204030204" pitchFamily="34" charset="0"/>
            </a:endParaRPr>
          </a:p>
        </p:txBody>
      </p:sp>
      <p:pic>
        <p:nvPicPr>
          <p:cNvPr id="3" name="Immagine 2"/>
          <p:cNvPicPr>
            <a:picLocks noChangeAspect="1"/>
          </p:cNvPicPr>
          <p:nvPr/>
        </p:nvPicPr>
        <p:blipFill>
          <a:blip r:embed="rId3"/>
          <a:stretch>
            <a:fillRect/>
          </a:stretch>
        </p:blipFill>
        <p:spPr>
          <a:xfrm>
            <a:off x="1066800" y="684435"/>
            <a:ext cx="9753600" cy="6010275"/>
          </a:xfrm>
          <a:prstGeom prst="rect">
            <a:avLst/>
          </a:prstGeom>
        </p:spPr>
      </p:pic>
    </p:spTree>
    <p:extLst>
      <p:ext uri="{BB962C8B-B14F-4D97-AF65-F5344CB8AC3E}">
        <p14:creationId xmlns:p14="http://schemas.microsoft.com/office/powerpoint/2010/main" val="34627022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3.2 L</a:t>
            </a:r>
            <a:r>
              <a:rPr lang="en-GB" altLang="it-IT" sz="3000" b="1" dirty="0" err="1" smtClean="0">
                <a:solidFill>
                  <a:schemeClr val="bg1"/>
                </a:solidFill>
                <a:latin typeface="+mj-lt"/>
                <a:cs typeface="Calibri" panose="020F0502020204030204" pitchFamily="34" charset="0"/>
              </a:rPr>
              <a:t>ocal</a:t>
            </a:r>
            <a:r>
              <a:rPr lang="en-GB" altLang="it-IT" sz="3000" b="1" dirty="0" smtClean="0">
                <a:solidFill>
                  <a:schemeClr val="bg1"/>
                </a:solidFill>
                <a:latin typeface="+mj-lt"/>
                <a:cs typeface="Calibri" panose="020F0502020204030204" pitchFamily="34" charset="0"/>
              </a:rPr>
              <a:t> projections (1): focus on contractionary shocks</a:t>
            </a:r>
            <a:endParaRPr lang="it-IT" altLang="it-IT" sz="3000" b="1" dirty="0" smtClean="0">
              <a:solidFill>
                <a:schemeClr val="bg1"/>
              </a:solidFill>
              <a:latin typeface="+mj-lt"/>
              <a:cs typeface="Calibri" panose="020F0502020204030204" pitchFamily="34" charset="0"/>
            </a:endParaRPr>
          </a:p>
        </p:txBody>
      </p:sp>
      <p:pic>
        <p:nvPicPr>
          <p:cNvPr id="3" name="Immagine 2"/>
          <p:cNvPicPr preferRelativeResize="0">
            <a:picLocks/>
          </p:cNvPicPr>
          <p:nvPr/>
        </p:nvPicPr>
        <p:blipFill>
          <a:blip r:embed="rId3"/>
          <a:stretch>
            <a:fillRect/>
          </a:stretch>
        </p:blipFill>
        <p:spPr>
          <a:xfrm>
            <a:off x="1212458" y="762000"/>
            <a:ext cx="9752400" cy="5785200"/>
          </a:xfrm>
          <a:prstGeom prst="rect">
            <a:avLst/>
          </a:prstGeom>
        </p:spPr>
      </p:pic>
    </p:spTree>
    <p:extLst>
      <p:ext uri="{BB962C8B-B14F-4D97-AF65-F5344CB8AC3E}">
        <p14:creationId xmlns:p14="http://schemas.microsoft.com/office/powerpoint/2010/main" val="17436369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3.2 </a:t>
            </a:r>
            <a:r>
              <a:rPr lang="en-GB" altLang="it-IT" sz="3000" b="1" dirty="0" smtClean="0">
                <a:solidFill>
                  <a:schemeClr val="bg1"/>
                </a:solidFill>
                <a:latin typeface="+mj-lt"/>
                <a:cs typeface="Calibri" panose="020F0502020204030204" pitchFamily="34" charset="0"/>
              </a:rPr>
              <a:t>Setting the stage: local projections (2)</a:t>
            </a:r>
            <a:endParaRPr lang="it-IT" altLang="it-IT" sz="3000" b="1" dirty="0" smtClean="0">
              <a:solidFill>
                <a:schemeClr val="bg1"/>
              </a:solidFill>
              <a:latin typeface="+mj-lt"/>
              <a:cs typeface="Calibri" panose="020F0502020204030204" pitchFamily="34" charset="0"/>
            </a:endParaRPr>
          </a:p>
        </p:txBody>
      </p:sp>
      <p:sp>
        <p:nvSpPr>
          <p:cNvPr id="9" name="Rettangolo 8"/>
          <p:cNvSpPr/>
          <p:nvPr/>
        </p:nvSpPr>
        <p:spPr>
          <a:xfrm>
            <a:off x="304800" y="838200"/>
            <a:ext cx="11613158" cy="1061829"/>
          </a:xfrm>
          <a:prstGeom prst="rect">
            <a:avLst/>
          </a:prstGeom>
        </p:spPr>
        <p:txBody>
          <a:bodyPr wrap="square">
            <a:spAutoFit/>
          </a:bodyPr>
          <a:lstStyle/>
          <a:p>
            <a:pPr marL="0" lvl="2" algn="just">
              <a:spcBef>
                <a:spcPts val="0"/>
              </a:spcBef>
              <a:spcAft>
                <a:spcPts val="600"/>
              </a:spcAft>
              <a:tabLst>
                <a:tab pos="266700" algn="l"/>
              </a:tabLst>
            </a:pPr>
            <a:r>
              <a:rPr lang="en-GB" sz="2100" dirty="0" smtClean="0">
                <a:solidFill>
                  <a:schemeClr val="accent4"/>
                </a:solidFill>
                <a:cs typeface="Calibri" panose="020F0502020204030204" pitchFamily="34" charset="0"/>
              </a:rPr>
              <a:t>To analyse how </a:t>
            </a:r>
            <a:r>
              <a:rPr lang="en-GB" sz="2100" dirty="0" smtClean="0">
                <a:solidFill>
                  <a:schemeClr val="tx1"/>
                </a:solidFill>
                <a:cs typeface="Calibri" panose="020F0502020204030204" pitchFamily="34" charset="0"/>
              </a:rPr>
              <a:t>debt features </a:t>
            </a:r>
            <a:r>
              <a:rPr lang="en-US" sz="2100" dirty="0" smtClean="0">
                <a:solidFill>
                  <a:schemeClr val="tx1"/>
                </a:solidFill>
                <a:cs typeface="Calibri" panose="020F0502020204030204" pitchFamily="34" charset="0"/>
              </a:rPr>
              <a:t>affect </a:t>
            </a:r>
            <a:r>
              <a:rPr lang="en-GB" sz="2100" dirty="0" smtClean="0">
                <a:solidFill>
                  <a:schemeClr val="tx1"/>
                </a:solidFill>
                <a:cs typeface="Calibri" panose="020F0502020204030204" pitchFamily="34" charset="0"/>
              </a:rPr>
              <a:t>EMEs </a:t>
            </a:r>
            <a:r>
              <a:rPr lang="en-US" sz="2100" dirty="0" smtClean="0">
                <a:solidFill>
                  <a:schemeClr val="tx1"/>
                </a:solidFill>
                <a:cs typeface="Calibri" panose="020F0502020204030204" pitchFamily="34" charset="0"/>
              </a:rPr>
              <a:t>financial </a:t>
            </a:r>
            <a:r>
              <a:rPr lang="en-US" sz="2100" dirty="0">
                <a:solidFill>
                  <a:schemeClr val="tx1"/>
                </a:solidFill>
                <a:cs typeface="Calibri" panose="020F0502020204030204" pitchFamily="34" charset="0"/>
              </a:rPr>
              <a:t>conditions </a:t>
            </a:r>
            <a:r>
              <a:rPr lang="en-US" sz="2100" dirty="0" smtClean="0">
                <a:solidFill>
                  <a:schemeClr val="tx1"/>
                </a:solidFill>
                <a:cs typeface="Calibri" panose="020F0502020204030204" pitchFamily="34" charset="0"/>
              </a:rPr>
              <a:t>against contractionary US </a:t>
            </a:r>
            <a:r>
              <a:rPr lang="en-US" sz="2100" dirty="0">
                <a:solidFill>
                  <a:schemeClr val="tx1"/>
                </a:solidFill>
                <a:cs typeface="Calibri" panose="020F0502020204030204" pitchFamily="34" charset="0"/>
              </a:rPr>
              <a:t>monetary policy </a:t>
            </a:r>
            <a:r>
              <a:rPr lang="en-US" sz="2100" dirty="0" smtClean="0">
                <a:solidFill>
                  <a:schemeClr val="tx1"/>
                </a:solidFill>
                <a:cs typeface="Calibri" panose="020F0502020204030204" pitchFamily="34" charset="0"/>
              </a:rPr>
              <a:t>shock</a:t>
            </a:r>
            <a:r>
              <a:rPr lang="en-GB" sz="2100" dirty="0" smtClean="0">
                <a:solidFill>
                  <a:schemeClr val="tx1"/>
                </a:solidFill>
                <a:cs typeface="Calibri" panose="020F0502020204030204" pitchFamily="34" charset="0"/>
              </a:rPr>
              <a:t>, we add to the baseline LP regression a further dummy variable (DD) which </a:t>
            </a:r>
            <a:r>
              <a:rPr lang="en-GB" sz="2100" b="1" dirty="0" smtClean="0">
                <a:solidFill>
                  <a:schemeClr val="tx1"/>
                </a:solidFill>
                <a:cs typeface="Calibri" panose="020F0502020204030204" pitchFamily="34" charset="0"/>
              </a:rPr>
              <a:t>discriminates between relatively higher and lower levels of debt</a:t>
            </a:r>
            <a:r>
              <a:rPr lang="en-GB" sz="2100" dirty="0" smtClean="0">
                <a:solidFill>
                  <a:schemeClr val="accent4"/>
                </a:solidFill>
                <a:cs typeface="Calibri" panose="020F0502020204030204" pitchFamily="34" charset="0"/>
              </a:rPr>
              <a:t>:</a:t>
            </a:r>
          </a:p>
        </p:txBody>
      </p:sp>
      <mc:AlternateContent xmlns:mc="http://schemas.openxmlformats.org/markup-compatibility/2006" xmlns:a14="http://schemas.microsoft.com/office/drawing/2010/main">
        <mc:Choice Requires="a14">
          <p:sp>
            <p:nvSpPr>
              <p:cNvPr id="10" name="Rettangolo 9"/>
              <p:cNvSpPr/>
              <p:nvPr/>
            </p:nvSpPr>
            <p:spPr>
              <a:xfrm>
                <a:off x="304800" y="4724400"/>
                <a:ext cx="11582400" cy="1631216"/>
              </a:xfrm>
              <a:prstGeom prst="rect">
                <a:avLst/>
              </a:prstGeom>
            </p:spPr>
            <p:txBody>
              <a:bodyPr wrap="square">
                <a:spAutoFit/>
              </a:bodyPr>
              <a:lstStyle/>
              <a:p>
                <a:pPr marL="342900" lvl="2" indent="-342900" algn="just">
                  <a:spcBef>
                    <a:spcPts val="0"/>
                  </a:spcBef>
                  <a:spcAft>
                    <a:spcPts val="1200"/>
                  </a:spcAft>
                  <a:buFont typeface="Arial" panose="020B0604020202020204" pitchFamily="34" charset="0"/>
                  <a:buChar char="•"/>
                  <a:tabLst>
                    <a:tab pos="266700" algn="l"/>
                  </a:tabLst>
                </a:pPr>
                <a:r>
                  <a:rPr lang="en-GB" sz="2400" b="1"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γ</a:t>
                </a:r>
                <a:r>
                  <a:rPr lang="en-GB" sz="2400" b="1" baseline="-25000"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0</a:t>
                </a:r>
                <a:r>
                  <a:rPr lang="it-IT" sz="2400" b="1"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a:t>
                </a:r>
                <a:r>
                  <a:rPr lang="en-GB" sz="2400" b="1" baseline="-25000"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 </a:t>
                </a:r>
                <a:r>
                  <a:rPr lang="el-GR" sz="2100" b="1"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δ</a:t>
                </a:r>
                <a:r>
                  <a:rPr lang="it-IT" sz="2100" b="1" baseline="-25000" dirty="0">
                    <a:solidFill>
                      <a:srgbClr val="FF0000"/>
                    </a:solidFill>
                    <a:latin typeface="Cambria Math" panose="02040503050406030204" pitchFamily="18" charset="0"/>
                    <a:ea typeface="Cambria Math" panose="02040503050406030204" pitchFamily="18" charset="0"/>
                    <a:cs typeface="Arial" panose="020B0604020202020204" pitchFamily="34" charset="0"/>
                  </a:rPr>
                  <a:t>2</a:t>
                </a:r>
                <a:r>
                  <a:rPr lang="it-IT" sz="2100" b="1" dirty="0">
                    <a:solidFill>
                      <a:srgbClr val="FF0000"/>
                    </a:solidFill>
                    <a:latin typeface="Cambria Math" panose="02040503050406030204" pitchFamily="18" charset="0"/>
                    <a:ea typeface="Cambria Math" panose="02040503050406030204" pitchFamily="18" charset="0"/>
                    <a:cs typeface="Arial" panose="020B0604020202020204" pitchFamily="34" charset="0"/>
                  </a:rPr>
                  <a:t> + </a:t>
                </a:r>
                <a:r>
                  <a:rPr lang="el-GR" sz="2100" b="1"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δ</a:t>
                </a:r>
                <a:r>
                  <a:rPr lang="it-IT" sz="2100" b="1" baseline="-25000"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4 </a:t>
                </a:r>
                <a:r>
                  <a:rPr lang="it-IT" sz="2100" b="1"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 </a:t>
                </a:r>
                <a:r>
                  <a:rPr lang="el-GR" sz="2100" b="1"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δ</a:t>
                </a:r>
                <a:r>
                  <a:rPr lang="it-IT" sz="2100" b="1" baseline="-25000"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5 </a:t>
                </a:r>
                <a:r>
                  <a:rPr lang="en-GB" sz="2100" dirty="0" smtClean="0">
                    <a:solidFill>
                      <a:srgbClr val="FF0000"/>
                    </a:solidFill>
                    <a:cs typeface="Arial" panose="020B0604020202020204" pitchFamily="34" charset="0"/>
                  </a:rPr>
                  <a:t>is </a:t>
                </a:r>
                <a:r>
                  <a:rPr lang="en-GB" sz="2100" dirty="0">
                    <a:solidFill>
                      <a:srgbClr val="FF0000"/>
                    </a:solidFill>
                    <a:cs typeface="Arial" panose="020B0604020202020204" pitchFamily="34" charset="0"/>
                  </a:rPr>
                  <a:t>the response </a:t>
                </a:r>
                <a:r>
                  <a:rPr lang="en-GB" sz="2100" dirty="0">
                    <a:solidFill>
                      <a:srgbClr val="FF0000"/>
                    </a:solidFill>
                    <a:cs typeface="Calibri" panose="020F0502020204030204" pitchFamily="34" charset="0"/>
                    <a:sym typeface="Symbol" panose="05050102010706020507" pitchFamily="18" charset="2"/>
                  </a:rPr>
                  <a:t>of financial variables </a:t>
                </a:r>
                <a14:m>
                  <m:oMath xmlns:m="http://schemas.openxmlformats.org/officeDocument/2006/math">
                    <m:sSub>
                      <m:sSubPr>
                        <m:ctrlPr>
                          <a:rPr lang="en-GB" sz="2100" i="1">
                            <a:solidFill>
                              <a:srgbClr val="FF0000"/>
                            </a:solidFill>
                            <a:latin typeface="Cambria Math" panose="02040503050406030204" pitchFamily="18" charset="0"/>
                          </a:rPr>
                        </m:ctrlPr>
                      </m:sSubPr>
                      <m:e>
                        <m:r>
                          <a:rPr lang="it-IT" sz="2100" b="0" i="1">
                            <a:solidFill>
                              <a:srgbClr val="FF0000"/>
                            </a:solidFill>
                            <a:latin typeface="Cambria Math" panose="02040503050406030204" pitchFamily="18" charset="0"/>
                          </a:rPr>
                          <m:t>(</m:t>
                        </m:r>
                        <m:r>
                          <a:rPr lang="en-GB" sz="2400" b="1" i="1" smtClean="0">
                            <a:solidFill>
                              <a:srgbClr val="FF0000"/>
                            </a:solidFill>
                            <a:latin typeface="Cambria Math" panose="02040503050406030204" pitchFamily="18" charset="0"/>
                          </a:rPr>
                          <m:t>∆</m:t>
                        </m:r>
                        <m:r>
                          <a:rPr lang="en-GB" sz="2100" b="0" i="1">
                            <a:solidFill>
                              <a:srgbClr val="FF0000"/>
                            </a:solidFill>
                            <a:latin typeface="Cambria Math" panose="02040503050406030204" pitchFamily="18" charset="0"/>
                          </a:rPr>
                          <m:t>𝑌</m:t>
                        </m:r>
                      </m:e>
                      <m:sub>
                        <m:r>
                          <a:rPr lang="en-GB" sz="2100" b="0" i="1">
                            <a:solidFill>
                              <a:srgbClr val="FF0000"/>
                            </a:solidFill>
                            <a:latin typeface="Cambria Math" panose="02040503050406030204" pitchFamily="18" charset="0"/>
                          </a:rPr>
                          <m:t>𝑡</m:t>
                        </m:r>
                        <m:r>
                          <a:rPr lang="en-GB" sz="2100" b="0" i="1">
                            <a:solidFill>
                              <a:srgbClr val="FF0000"/>
                            </a:solidFill>
                            <a:latin typeface="Cambria Math" panose="02040503050406030204" pitchFamily="18" charset="0"/>
                          </a:rPr>
                          <m:t>+</m:t>
                        </m:r>
                        <m:r>
                          <a:rPr lang="en-GB" sz="2100" b="0" i="1">
                            <a:solidFill>
                              <a:srgbClr val="FF0000"/>
                            </a:solidFill>
                            <a:latin typeface="Cambria Math" panose="02040503050406030204" pitchFamily="18" charset="0"/>
                          </a:rPr>
                          <m:t>h</m:t>
                        </m:r>
                      </m:sub>
                    </m:sSub>
                    <m:r>
                      <a:rPr lang="it-IT" sz="2100" b="0" i="1">
                        <a:solidFill>
                          <a:srgbClr val="FF0000"/>
                        </a:solidFill>
                        <a:latin typeface="Cambria Math" panose="02040503050406030204" pitchFamily="18" charset="0"/>
                      </a:rPr>
                      <m:t>) </m:t>
                    </m:r>
                  </m:oMath>
                </a14:m>
                <a:r>
                  <a:rPr lang="en-GB" sz="2100" dirty="0" smtClean="0">
                    <a:solidFill>
                      <a:srgbClr val="FF0000"/>
                    </a:solidFill>
                    <a:cs typeface="Arial" panose="020B0604020202020204" pitchFamily="34" charset="0"/>
                  </a:rPr>
                  <a:t>to a monetary</a:t>
                </a:r>
                <a:r>
                  <a:rPr lang="en-GB" sz="2100" i="1" dirty="0" smtClean="0">
                    <a:solidFill>
                      <a:srgbClr val="FF0000"/>
                    </a:solidFill>
                    <a:cs typeface="Arial" panose="020B0604020202020204" pitchFamily="34" charset="0"/>
                  </a:rPr>
                  <a:t> </a:t>
                </a:r>
                <a:r>
                  <a:rPr lang="en-GB" sz="2100" dirty="0">
                    <a:solidFill>
                      <a:srgbClr val="FF0000"/>
                    </a:solidFill>
                    <a:cs typeface="Calibri" panose="020F0502020204030204" pitchFamily="34" charset="0"/>
                    <a:sym typeface="Symbol" panose="05050102010706020507" pitchFamily="18" charset="2"/>
                  </a:rPr>
                  <a:t>contractionary US </a:t>
                </a:r>
                <a:r>
                  <a:rPr lang="en-GB" sz="2100" dirty="0" smtClean="0">
                    <a:solidFill>
                      <a:srgbClr val="FF0000"/>
                    </a:solidFill>
                    <a:cs typeface="Calibri" panose="020F0502020204030204" pitchFamily="34" charset="0"/>
                    <a:sym typeface="Symbol" panose="05050102010706020507" pitchFamily="18" charset="2"/>
                  </a:rPr>
                  <a:t>shock </a:t>
                </a:r>
                <a:r>
                  <a:rPr lang="en-GB" sz="2100" dirty="0">
                    <a:solidFill>
                      <a:srgbClr val="FF0000"/>
                    </a:solidFill>
                    <a:cs typeface="Calibri" panose="020F0502020204030204" pitchFamily="34" charset="0"/>
                    <a:sym typeface="Symbol" panose="05050102010706020507" pitchFamily="18" charset="2"/>
                  </a:rPr>
                  <a:t>(</a:t>
                </a:r>
                <a:r>
                  <a:rPr lang="en-GB" sz="2100" dirty="0" err="1" smtClean="0">
                    <a:solidFill>
                      <a:srgbClr val="FF0000"/>
                    </a:solidFill>
                    <a:cs typeface="Calibri" panose="020F0502020204030204" pitchFamily="34" charset="0"/>
                    <a:sym typeface="Symbol" panose="05050102010706020507" pitchFamily="18" charset="2"/>
                  </a:rPr>
                  <a:t>DS</a:t>
                </a:r>
                <a:r>
                  <a:rPr lang="en-GB" sz="2100" i="1" baseline="-25000" dirty="0" err="1" smtClean="0">
                    <a:solidFill>
                      <a:srgbClr val="FF0000"/>
                    </a:solidFill>
                    <a:cs typeface="Calibri" panose="020F0502020204030204" pitchFamily="34" charset="0"/>
                    <a:sym typeface="Symbol" panose="05050102010706020507" pitchFamily="18" charset="2"/>
                  </a:rPr>
                  <a:t>t</a:t>
                </a:r>
                <a:r>
                  <a:rPr lang="en-GB" sz="2100" dirty="0" smtClean="0">
                    <a:solidFill>
                      <a:srgbClr val="FF0000"/>
                    </a:solidFill>
                    <a:cs typeface="Calibri" panose="020F0502020204030204" pitchFamily="34" charset="0"/>
                    <a:sym typeface="Symbol" panose="05050102010706020507" pitchFamily="18" charset="2"/>
                  </a:rPr>
                  <a:t>=1) </a:t>
                </a:r>
                <a:r>
                  <a:rPr lang="en-GB" sz="2100" dirty="0" smtClean="0">
                    <a:solidFill>
                      <a:srgbClr val="FF0000"/>
                    </a:solidFill>
                    <a:cs typeface="Arial" panose="020B0604020202020204" pitchFamily="34" charset="0"/>
                  </a:rPr>
                  <a:t>in relatively higher-indebted emerging countries </a:t>
                </a:r>
                <a:r>
                  <a:rPr lang="en-GB" sz="2100" dirty="0" smtClean="0">
                    <a:solidFill>
                      <a:srgbClr val="FF0000"/>
                    </a:solidFill>
                    <a:cs typeface="Calibri" panose="020F0502020204030204" pitchFamily="34" charset="0"/>
                    <a:sym typeface="Symbol" panose="05050102010706020507" pitchFamily="18" charset="2"/>
                  </a:rPr>
                  <a:t>(</a:t>
                </a:r>
                <a:r>
                  <a:rPr lang="en-GB" sz="2100" dirty="0" err="1" smtClean="0">
                    <a:solidFill>
                      <a:srgbClr val="FF0000"/>
                    </a:solidFill>
                    <a:cs typeface="Calibri" panose="020F0502020204030204" pitchFamily="34" charset="0"/>
                    <a:sym typeface="Symbol" panose="05050102010706020507" pitchFamily="18" charset="2"/>
                  </a:rPr>
                  <a:t>DD</a:t>
                </a:r>
                <a:r>
                  <a:rPr lang="en-GB" sz="2100" i="1" baseline="-25000" dirty="0" err="1" smtClean="0">
                    <a:solidFill>
                      <a:srgbClr val="FF0000"/>
                    </a:solidFill>
                    <a:cs typeface="Calibri" panose="020F0502020204030204" pitchFamily="34" charset="0"/>
                    <a:sym typeface="Symbol" panose="05050102010706020507" pitchFamily="18" charset="2"/>
                  </a:rPr>
                  <a:t>c,t</a:t>
                </a:r>
                <a:r>
                  <a:rPr lang="en-GB" sz="2100" dirty="0" smtClean="0">
                    <a:solidFill>
                      <a:srgbClr val="FF0000"/>
                    </a:solidFill>
                    <a:cs typeface="Calibri" panose="020F0502020204030204" pitchFamily="34" charset="0"/>
                    <a:sym typeface="Symbol" panose="05050102010706020507" pitchFamily="18" charset="2"/>
                  </a:rPr>
                  <a:t>=1)</a:t>
                </a:r>
              </a:p>
              <a:p>
                <a:pPr marL="342900" lvl="2" indent="-342900" algn="just">
                  <a:spcBef>
                    <a:spcPts val="0"/>
                  </a:spcBef>
                  <a:spcAft>
                    <a:spcPts val="600"/>
                  </a:spcAft>
                  <a:buFont typeface="Arial" panose="020B0604020202020204" pitchFamily="34" charset="0"/>
                  <a:buChar char="•"/>
                  <a:tabLst>
                    <a:tab pos="266700" algn="l"/>
                  </a:tabLst>
                </a:pPr>
                <a:r>
                  <a:rPr lang="en-GB" sz="2400" b="1" dirty="0">
                    <a:solidFill>
                      <a:srgbClr val="0033CC"/>
                    </a:solidFill>
                    <a:latin typeface="Cambria Math" panose="02040503050406030204" pitchFamily="18" charset="0"/>
                    <a:ea typeface="Cambria Math" panose="02040503050406030204" pitchFamily="18" charset="0"/>
                    <a:cs typeface="Arial" panose="020B0604020202020204" pitchFamily="34" charset="0"/>
                  </a:rPr>
                  <a:t>γ</a:t>
                </a:r>
                <a:r>
                  <a:rPr lang="en-GB" sz="2400" b="1" baseline="-25000" dirty="0">
                    <a:solidFill>
                      <a:srgbClr val="0033CC"/>
                    </a:solidFill>
                    <a:latin typeface="Cambria Math" panose="02040503050406030204" pitchFamily="18" charset="0"/>
                    <a:ea typeface="Cambria Math" panose="02040503050406030204" pitchFamily="18" charset="0"/>
                    <a:cs typeface="Arial" panose="020B0604020202020204" pitchFamily="34" charset="0"/>
                  </a:rPr>
                  <a:t>0 </a:t>
                </a:r>
                <a:r>
                  <a:rPr lang="it-IT" sz="2100" b="1" dirty="0" smtClean="0">
                    <a:solidFill>
                      <a:srgbClr val="0033CC"/>
                    </a:solidFill>
                    <a:latin typeface="Cambria Math" panose="02040503050406030204" pitchFamily="18" charset="0"/>
                    <a:ea typeface="Cambria Math" panose="02040503050406030204" pitchFamily="18" charset="0"/>
                    <a:cs typeface="Arial" panose="020B0604020202020204" pitchFamily="34" charset="0"/>
                  </a:rPr>
                  <a:t>+</a:t>
                </a:r>
                <a:r>
                  <a:rPr lang="el-GR" sz="2100" b="1" dirty="0" smtClean="0">
                    <a:solidFill>
                      <a:srgbClr val="0033CC"/>
                    </a:solidFill>
                    <a:latin typeface="Cambria Math" panose="02040503050406030204" pitchFamily="18" charset="0"/>
                    <a:ea typeface="Cambria Math" panose="02040503050406030204" pitchFamily="18" charset="0"/>
                    <a:cs typeface="Arial" panose="020B0604020202020204" pitchFamily="34" charset="0"/>
                  </a:rPr>
                  <a:t>δ</a:t>
                </a:r>
                <a:r>
                  <a:rPr lang="it-IT" sz="2100" b="1" baseline="-25000" dirty="0">
                    <a:solidFill>
                      <a:srgbClr val="0033CC"/>
                    </a:solidFill>
                    <a:latin typeface="Cambria Math" panose="02040503050406030204" pitchFamily="18" charset="0"/>
                    <a:ea typeface="Cambria Math" panose="02040503050406030204" pitchFamily="18" charset="0"/>
                    <a:cs typeface="Arial" panose="020B0604020202020204" pitchFamily="34" charset="0"/>
                  </a:rPr>
                  <a:t>2</a:t>
                </a:r>
                <a:r>
                  <a:rPr lang="en-GB" sz="2100" b="1" baseline="-25000" dirty="0" smtClean="0">
                    <a:solidFill>
                      <a:srgbClr val="0033CC"/>
                    </a:solidFill>
                    <a:latin typeface="Cambria Math" panose="02040503050406030204" pitchFamily="18" charset="0"/>
                    <a:ea typeface="Cambria Math" panose="02040503050406030204" pitchFamily="18" charset="0"/>
                    <a:cs typeface="Arial" panose="020B0604020202020204" pitchFamily="34" charset="0"/>
                  </a:rPr>
                  <a:t> </a:t>
                </a:r>
                <a:r>
                  <a:rPr lang="en-GB" sz="2100" dirty="0">
                    <a:solidFill>
                      <a:srgbClr val="0033CC"/>
                    </a:solidFill>
                    <a:cs typeface="Arial" panose="020B0604020202020204" pitchFamily="34" charset="0"/>
                  </a:rPr>
                  <a:t>is the </a:t>
                </a:r>
                <a:r>
                  <a:rPr lang="en-GB" sz="2100" dirty="0" smtClean="0">
                    <a:solidFill>
                      <a:srgbClr val="0033CC"/>
                    </a:solidFill>
                    <a:cs typeface="Arial" panose="020B0604020202020204" pitchFamily="34" charset="0"/>
                  </a:rPr>
                  <a:t>response to a monetary</a:t>
                </a:r>
                <a:r>
                  <a:rPr lang="en-GB" sz="2100" i="1" dirty="0" smtClean="0">
                    <a:solidFill>
                      <a:srgbClr val="0033CC"/>
                    </a:solidFill>
                    <a:cs typeface="Arial" panose="020B0604020202020204" pitchFamily="34" charset="0"/>
                  </a:rPr>
                  <a:t> </a:t>
                </a:r>
                <a:r>
                  <a:rPr lang="en-GB" sz="2100" dirty="0">
                    <a:solidFill>
                      <a:srgbClr val="0033CC"/>
                    </a:solidFill>
                    <a:cs typeface="Calibri" panose="020F0502020204030204" pitchFamily="34" charset="0"/>
                    <a:sym typeface="Symbol" panose="05050102010706020507" pitchFamily="18" charset="2"/>
                  </a:rPr>
                  <a:t>contractionary US </a:t>
                </a:r>
                <a:r>
                  <a:rPr lang="en-GB" sz="2100" dirty="0" smtClean="0">
                    <a:solidFill>
                      <a:srgbClr val="0033CC"/>
                    </a:solidFill>
                    <a:cs typeface="Calibri" panose="020F0502020204030204" pitchFamily="34" charset="0"/>
                    <a:sym typeface="Symbol" panose="05050102010706020507" pitchFamily="18" charset="2"/>
                  </a:rPr>
                  <a:t>shock </a:t>
                </a:r>
                <a:r>
                  <a:rPr lang="en-GB" sz="2100" dirty="0">
                    <a:solidFill>
                      <a:srgbClr val="0033CC"/>
                    </a:solidFill>
                    <a:cs typeface="Calibri" panose="020F0502020204030204" pitchFamily="34" charset="0"/>
                    <a:sym typeface="Symbol" panose="05050102010706020507" pitchFamily="18" charset="2"/>
                  </a:rPr>
                  <a:t>(</a:t>
                </a:r>
                <a:r>
                  <a:rPr lang="en-GB" sz="2100" dirty="0" err="1">
                    <a:solidFill>
                      <a:srgbClr val="0033CC"/>
                    </a:solidFill>
                    <a:cs typeface="Calibri" panose="020F0502020204030204" pitchFamily="34" charset="0"/>
                    <a:sym typeface="Symbol" panose="05050102010706020507" pitchFamily="18" charset="2"/>
                  </a:rPr>
                  <a:t>DS</a:t>
                </a:r>
                <a:r>
                  <a:rPr lang="en-GB" sz="2100" i="1" baseline="-25000" dirty="0" err="1">
                    <a:solidFill>
                      <a:srgbClr val="0033CC"/>
                    </a:solidFill>
                    <a:cs typeface="Calibri" panose="020F0502020204030204" pitchFamily="34" charset="0"/>
                    <a:sym typeface="Symbol" panose="05050102010706020507" pitchFamily="18" charset="2"/>
                  </a:rPr>
                  <a:t>t</a:t>
                </a:r>
                <a:r>
                  <a:rPr lang="en-GB" sz="2100" dirty="0">
                    <a:solidFill>
                      <a:srgbClr val="0033CC"/>
                    </a:solidFill>
                    <a:cs typeface="Calibri" panose="020F0502020204030204" pitchFamily="34" charset="0"/>
                    <a:sym typeface="Symbol" panose="05050102010706020507" pitchFamily="18" charset="2"/>
                  </a:rPr>
                  <a:t>=1) </a:t>
                </a:r>
                <a:r>
                  <a:rPr lang="en-GB" sz="2100" dirty="0" smtClean="0">
                    <a:solidFill>
                      <a:srgbClr val="0033CC"/>
                    </a:solidFill>
                    <a:cs typeface="Arial" panose="020B0604020202020204" pitchFamily="34" charset="0"/>
                  </a:rPr>
                  <a:t>in low-indebted emerging countries (</a:t>
                </a:r>
                <a:r>
                  <a:rPr lang="en-GB" sz="2100" dirty="0" err="1" smtClean="0">
                    <a:solidFill>
                      <a:srgbClr val="0033CC"/>
                    </a:solidFill>
                    <a:cs typeface="Arial" panose="020B0604020202020204" pitchFamily="34" charset="0"/>
                  </a:rPr>
                  <a:t>DD</a:t>
                </a:r>
                <a:r>
                  <a:rPr lang="en-GB" sz="2100" i="1" baseline="-25000" dirty="0" err="1" smtClean="0">
                    <a:solidFill>
                      <a:srgbClr val="0033CC"/>
                    </a:solidFill>
                    <a:cs typeface="Arial" panose="020B0604020202020204" pitchFamily="34" charset="0"/>
                  </a:rPr>
                  <a:t>c,t</a:t>
                </a:r>
                <a:r>
                  <a:rPr lang="en-GB" sz="2100" dirty="0" smtClean="0">
                    <a:solidFill>
                      <a:srgbClr val="0033CC"/>
                    </a:solidFill>
                    <a:cs typeface="Arial" panose="020B0604020202020204" pitchFamily="34" charset="0"/>
                  </a:rPr>
                  <a:t>=0)</a:t>
                </a:r>
                <a:endParaRPr lang="en-GB" sz="2100" dirty="0" smtClean="0">
                  <a:solidFill>
                    <a:srgbClr val="0033CC"/>
                  </a:solidFill>
                  <a:cs typeface="Calibri" panose="020F0502020204030204" pitchFamily="34" charset="0"/>
                </a:endParaRPr>
              </a:p>
            </p:txBody>
          </p:sp>
        </mc:Choice>
        <mc:Fallback xmlns="">
          <p:sp>
            <p:nvSpPr>
              <p:cNvPr id="10" name="Rettangolo 9"/>
              <p:cNvSpPr>
                <a:spLocks noRot="1" noChangeAspect="1" noMove="1" noResize="1" noEditPoints="1" noAdjustHandles="1" noChangeArrowheads="1" noChangeShapeType="1" noTextEdit="1"/>
              </p:cNvSpPr>
              <p:nvPr/>
            </p:nvSpPr>
            <p:spPr>
              <a:xfrm>
                <a:off x="304800" y="4724400"/>
                <a:ext cx="11582400" cy="1631216"/>
              </a:xfrm>
              <a:prstGeom prst="rect">
                <a:avLst/>
              </a:prstGeom>
              <a:blipFill>
                <a:blip r:embed="rId3"/>
                <a:stretch>
                  <a:fillRect l="-684" t="-2985" r="-632" b="-5970"/>
                </a:stretch>
              </a:blipFill>
            </p:spPr>
            <p:txBody>
              <a:bodyPr/>
              <a:lstStyle/>
              <a:p>
                <a:r>
                  <a:rPr lang="en-GB">
                    <a:noFill/>
                  </a:rPr>
                  <a:t> </a:t>
                </a:r>
              </a:p>
            </p:txBody>
          </p:sp>
        </mc:Fallback>
      </mc:AlternateContent>
      <p:pic>
        <p:nvPicPr>
          <p:cNvPr id="11" name="Immagine 10"/>
          <p:cNvPicPr>
            <a:picLocks noChangeAspect="1"/>
          </p:cNvPicPr>
          <p:nvPr/>
        </p:nvPicPr>
        <p:blipFill>
          <a:blip r:embed="rId4"/>
          <a:stretch>
            <a:fillRect/>
          </a:stretch>
        </p:blipFill>
        <p:spPr>
          <a:xfrm>
            <a:off x="419100" y="2286000"/>
            <a:ext cx="11049000" cy="990600"/>
          </a:xfrm>
          <a:prstGeom prst="rect">
            <a:avLst/>
          </a:prstGeom>
        </p:spPr>
      </p:pic>
      <p:sp>
        <p:nvSpPr>
          <p:cNvPr id="2" name="CasellaDiTesto 1"/>
          <p:cNvSpPr txBox="1"/>
          <p:nvPr/>
        </p:nvSpPr>
        <p:spPr>
          <a:xfrm>
            <a:off x="304800" y="3903861"/>
            <a:ext cx="11506200" cy="738664"/>
          </a:xfrm>
          <a:prstGeom prst="rect">
            <a:avLst/>
          </a:prstGeom>
          <a:noFill/>
        </p:spPr>
        <p:txBody>
          <a:bodyPr wrap="square" rtlCol="0">
            <a:spAutoFit/>
          </a:bodyPr>
          <a:lstStyle/>
          <a:p>
            <a:pPr marL="342900" indent="-342900" algn="just">
              <a:buFont typeface="Arial" panose="020B0604020202020204" pitchFamily="34" charset="0"/>
              <a:buChar char="•"/>
            </a:pPr>
            <a:r>
              <a:rPr lang="en-GB" sz="2100" dirty="0" smtClean="0">
                <a:solidFill>
                  <a:schemeClr val="tx1"/>
                </a:solidFill>
              </a:rPr>
              <a:t>debt dummies (</a:t>
            </a:r>
            <a:r>
              <a:rPr lang="en-GB" sz="2100" dirty="0" err="1" smtClean="0">
                <a:solidFill>
                  <a:schemeClr val="tx1"/>
                </a:solidFill>
              </a:rPr>
              <a:t>DD</a:t>
            </a:r>
            <a:r>
              <a:rPr lang="en-GB" sz="2100" baseline="-25000" dirty="0" err="1" smtClean="0">
                <a:solidFill>
                  <a:schemeClr val="tx1"/>
                </a:solidFill>
              </a:rPr>
              <a:t>c,t</a:t>
            </a:r>
            <a:r>
              <a:rPr lang="en-GB" sz="2100" dirty="0" smtClean="0">
                <a:solidFill>
                  <a:schemeClr val="tx1"/>
                </a:solidFill>
              </a:rPr>
              <a:t>) are computed on </a:t>
            </a:r>
            <a:r>
              <a:rPr lang="en-GB" sz="2100" b="1" dirty="0" smtClean="0">
                <a:solidFill>
                  <a:schemeClr val="tx1"/>
                </a:solidFill>
              </a:rPr>
              <a:t>8-quarter </a:t>
            </a:r>
            <a:r>
              <a:rPr lang="en-GB" sz="2100" b="1" dirty="0">
                <a:solidFill>
                  <a:schemeClr val="tx1"/>
                </a:solidFill>
              </a:rPr>
              <a:t>rolling windows</a:t>
            </a:r>
            <a:r>
              <a:rPr lang="en-GB" sz="2100" dirty="0">
                <a:solidFill>
                  <a:schemeClr val="tx1"/>
                </a:solidFill>
              </a:rPr>
              <a:t> </a:t>
            </a:r>
            <a:r>
              <a:rPr lang="en-GB" sz="2100" dirty="0" smtClean="0">
                <a:solidFill>
                  <a:schemeClr val="tx1"/>
                </a:solidFill>
              </a:rPr>
              <a:t>by identifying </a:t>
            </a:r>
            <a:r>
              <a:rPr lang="en-GB" sz="2100" b="1" dirty="0" smtClean="0">
                <a:solidFill>
                  <a:schemeClr val="tx1"/>
                </a:solidFill>
              </a:rPr>
              <a:t>thresholds</a:t>
            </a:r>
            <a:r>
              <a:rPr lang="en-GB" sz="2100" dirty="0" smtClean="0">
                <a:solidFill>
                  <a:schemeClr val="tx1"/>
                </a:solidFill>
              </a:rPr>
              <a:t> for </a:t>
            </a:r>
            <a:r>
              <a:rPr lang="en-GB" sz="2100" b="1" dirty="0" smtClean="0">
                <a:solidFill>
                  <a:schemeClr val="tx1"/>
                </a:solidFill>
              </a:rPr>
              <a:t>different percentiles</a:t>
            </a:r>
            <a:r>
              <a:rPr lang="en-GB" sz="2100" dirty="0" smtClean="0">
                <a:solidFill>
                  <a:schemeClr val="tx1"/>
                </a:solidFill>
              </a:rPr>
              <a:t> (50, 75, 85, 90)</a:t>
            </a:r>
            <a:endParaRPr lang="en-GB" sz="2100" dirty="0">
              <a:solidFill>
                <a:schemeClr val="tx1"/>
              </a:solidFill>
            </a:endParaRPr>
          </a:p>
        </p:txBody>
      </p:sp>
      <p:sp>
        <p:nvSpPr>
          <p:cNvPr id="3" name="Rettangolo 2"/>
          <p:cNvSpPr/>
          <p:nvPr/>
        </p:nvSpPr>
        <p:spPr>
          <a:xfrm>
            <a:off x="304800" y="3456219"/>
            <a:ext cx="12192000" cy="400110"/>
          </a:xfrm>
          <a:prstGeom prst="rect">
            <a:avLst/>
          </a:prstGeom>
        </p:spPr>
        <p:txBody>
          <a:bodyPr wrap="square">
            <a:spAutoFit/>
          </a:bodyPr>
          <a:lstStyle/>
          <a:p>
            <a:pPr marL="342900" lvl="2" indent="-342900" algn="just">
              <a:spcBef>
                <a:spcPts val="0"/>
              </a:spcBef>
              <a:spcAft>
                <a:spcPts val="600"/>
              </a:spcAft>
              <a:buFont typeface="Arial" panose="020B0604020202020204" pitchFamily="34" charset="0"/>
              <a:buChar char="•"/>
              <a:tabLst>
                <a:tab pos="266700" algn="l"/>
              </a:tabLst>
            </a:pPr>
            <a:r>
              <a:rPr lang="en-GB" sz="2000" b="1" i="1" dirty="0" err="1">
                <a:solidFill>
                  <a:schemeClr val="tx1"/>
                </a:solidFill>
                <a:cs typeface="Arial" panose="020B0604020202020204" pitchFamily="34" charset="0"/>
              </a:rPr>
              <a:t>DS</a:t>
            </a:r>
            <a:r>
              <a:rPr lang="en-GB" sz="2000" b="1" i="1" baseline="-25000" dirty="0" err="1">
                <a:solidFill>
                  <a:schemeClr val="tx1"/>
                </a:solidFill>
                <a:cs typeface="Arial" panose="020B0604020202020204" pitchFamily="34" charset="0"/>
              </a:rPr>
              <a:t>t</a:t>
            </a:r>
            <a:r>
              <a:rPr lang="en-GB" sz="2000" dirty="0">
                <a:solidFill>
                  <a:schemeClr val="tx1"/>
                </a:solidFill>
                <a:cs typeface="Arial" panose="020B0604020202020204" pitchFamily="34" charset="0"/>
              </a:rPr>
              <a:t> is a dummy equal to one when there is </a:t>
            </a:r>
            <a:r>
              <a:rPr lang="en-GB" sz="2000" dirty="0" smtClean="0">
                <a:solidFill>
                  <a:schemeClr val="tx1"/>
                </a:solidFill>
                <a:cs typeface="Arial" panose="020B0604020202020204" pitchFamily="34" charset="0"/>
              </a:rPr>
              <a:t>a contractionary </a:t>
            </a:r>
            <a:r>
              <a:rPr lang="en-GB" sz="2000" dirty="0">
                <a:solidFill>
                  <a:schemeClr val="tx1"/>
                </a:solidFill>
                <a:cs typeface="Arial" panose="020B0604020202020204" pitchFamily="34" charset="0"/>
              </a:rPr>
              <a:t>monetary shocks</a:t>
            </a:r>
          </a:p>
        </p:txBody>
      </p:sp>
    </p:spTree>
    <p:extLst>
      <p:ext uri="{BB962C8B-B14F-4D97-AF65-F5344CB8AC3E}">
        <p14:creationId xmlns:p14="http://schemas.microsoft.com/office/powerpoint/2010/main" val="11797948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4. </a:t>
            </a:r>
            <a:r>
              <a:rPr lang="en-GB" altLang="it-IT" sz="3000" b="1" dirty="0" smtClean="0">
                <a:solidFill>
                  <a:schemeClr val="bg1"/>
                </a:solidFill>
                <a:latin typeface="+mj-lt"/>
                <a:cs typeface="Calibri" panose="020F0502020204030204" pitchFamily="34" charset="0"/>
              </a:rPr>
              <a:t>Estimation with debt dummies: public debt matters </a:t>
            </a:r>
            <a:endParaRPr lang="it-IT" altLang="it-IT" sz="3000" b="1" dirty="0" smtClean="0">
              <a:solidFill>
                <a:schemeClr val="bg1"/>
              </a:solidFill>
              <a:latin typeface="+mj-lt"/>
              <a:cs typeface="Calibri" panose="020F0502020204030204" pitchFamily="34" charset="0"/>
            </a:endParaRPr>
          </a:p>
        </p:txBody>
      </p:sp>
      <p:sp>
        <p:nvSpPr>
          <p:cNvPr id="8" name="CasellaDiTesto 7"/>
          <p:cNvSpPr txBox="1"/>
          <p:nvPr/>
        </p:nvSpPr>
        <p:spPr>
          <a:xfrm>
            <a:off x="152400" y="483076"/>
            <a:ext cx="11811000" cy="646331"/>
          </a:xfrm>
          <a:prstGeom prst="rect">
            <a:avLst/>
          </a:prstGeom>
          <a:noFill/>
        </p:spPr>
        <p:txBody>
          <a:bodyPr wrap="square" rtlCol="0">
            <a:spAutoFit/>
          </a:bodyPr>
          <a:lstStyle/>
          <a:p>
            <a:pPr algn="ctr"/>
            <a:r>
              <a:rPr lang="en-GB" sz="1800" b="1" dirty="0" smtClean="0"/>
              <a:t>Response to a contractionary US monetary monetary shock:</a:t>
            </a:r>
            <a:r>
              <a:rPr lang="en-GB" sz="1800" b="1" dirty="0"/>
              <a:t> </a:t>
            </a:r>
            <a:r>
              <a:rPr lang="en-GB" sz="1800" b="1" dirty="0" smtClean="0"/>
              <a:t>total debt (lhs) vs debt held by foreigners (</a:t>
            </a:r>
            <a:r>
              <a:rPr lang="en-GB" sz="1800" b="1" dirty="0" err="1" smtClean="0"/>
              <a:t>rhs</a:t>
            </a:r>
            <a:r>
              <a:rPr lang="en-GB" sz="1800" b="1" dirty="0" smtClean="0"/>
              <a:t>)</a:t>
            </a:r>
            <a:endParaRPr lang="en-GB" sz="1800" b="1" dirty="0"/>
          </a:p>
        </p:txBody>
      </p:sp>
      <p:grpSp>
        <p:nvGrpSpPr>
          <p:cNvPr id="4" name="Gruppo 3"/>
          <p:cNvGrpSpPr/>
          <p:nvPr/>
        </p:nvGrpSpPr>
        <p:grpSpPr>
          <a:xfrm>
            <a:off x="1981200" y="878284"/>
            <a:ext cx="8077200" cy="5751116"/>
            <a:chOff x="2511878" y="1313712"/>
            <a:chExt cx="7124700" cy="5116286"/>
          </a:xfrm>
        </p:grpSpPr>
        <p:pic>
          <p:nvPicPr>
            <p:cNvPr id="2" name="Immagine 1"/>
            <p:cNvPicPr>
              <a:picLocks noChangeAspect="1"/>
            </p:cNvPicPr>
            <p:nvPr/>
          </p:nvPicPr>
          <p:blipFill>
            <a:blip r:embed="rId3"/>
            <a:stretch>
              <a:fillRect/>
            </a:stretch>
          </p:blipFill>
          <p:spPr>
            <a:xfrm>
              <a:off x="2538412" y="1313712"/>
              <a:ext cx="7038975" cy="2590800"/>
            </a:xfrm>
            <a:prstGeom prst="rect">
              <a:avLst/>
            </a:prstGeom>
          </p:spPr>
        </p:pic>
        <p:pic>
          <p:nvPicPr>
            <p:cNvPr id="3" name="Immagine 2"/>
            <p:cNvPicPr>
              <a:picLocks noChangeAspect="1"/>
            </p:cNvPicPr>
            <p:nvPr/>
          </p:nvPicPr>
          <p:blipFill>
            <a:blip r:embed="rId4"/>
            <a:stretch>
              <a:fillRect/>
            </a:stretch>
          </p:blipFill>
          <p:spPr>
            <a:xfrm>
              <a:off x="2511878" y="3877298"/>
              <a:ext cx="7124700" cy="2552700"/>
            </a:xfrm>
            <a:prstGeom prst="rect">
              <a:avLst/>
            </a:prstGeom>
          </p:spPr>
        </p:pic>
      </p:grpSp>
    </p:spTree>
    <p:extLst>
      <p:ext uri="{BB962C8B-B14F-4D97-AF65-F5344CB8AC3E}">
        <p14:creationId xmlns:p14="http://schemas.microsoft.com/office/powerpoint/2010/main" val="18861894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4. </a:t>
            </a:r>
            <a:r>
              <a:rPr lang="en-GB" altLang="it-IT" sz="3000" b="1" dirty="0" smtClean="0">
                <a:solidFill>
                  <a:schemeClr val="bg1"/>
                </a:solidFill>
                <a:latin typeface="+mj-lt"/>
                <a:cs typeface="Calibri" panose="020F0502020204030204" pitchFamily="34" charset="0"/>
              </a:rPr>
              <a:t>Estimation with debt dummies: public debt matters  </a:t>
            </a:r>
            <a:endParaRPr lang="it-IT" altLang="it-IT" sz="3000" b="1" dirty="0" smtClean="0">
              <a:solidFill>
                <a:schemeClr val="bg1"/>
              </a:solidFill>
              <a:latin typeface="+mj-lt"/>
              <a:cs typeface="Calibri" panose="020F0502020204030204" pitchFamily="34" charset="0"/>
            </a:endParaRPr>
          </a:p>
        </p:txBody>
      </p:sp>
      <p:sp>
        <p:nvSpPr>
          <p:cNvPr id="11" name="CasellaDiTesto 10"/>
          <p:cNvSpPr txBox="1"/>
          <p:nvPr/>
        </p:nvSpPr>
        <p:spPr>
          <a:xfrm>
            <a:off x="152400" y="545068"/>
            <a:ext cx="11811000" cy="646331"/>
          </a:xfrm>
          <a:prstGeom prst="rect">
            <a:avLst/>
          </a:prstGeom>
          <a:noFill/>
        </p:spPr>
        <p:txBody>
          <a:bodyPr wrap="square" rtlCol="0">
            <a:spAutoFit/>
          </a:bodyPr>
          <a:lstStyle/>
          <a:p>
            <a:pPr algn="ctr"/>
            <a:r>
              <a:rPr lang="en-GB" sz="1800" b="1" dirty="0" smtClean="0"/>
              <a:t>Response to a contractionary US monetary monetary shock:</a:t>
            </a:r>
            <a:r>
              <a:rPr lang="en-GB" sz="1800" b="1" dirty="0"/>
              <a:t> </a:t>
            </a:r>
            <a:r>
              <a:rPr lang="en-GB" sz="1800" b="1" dirty="0" smtClean="0"/>
              <a:t>total debt (lhs) vs debt held by foreigners (</a:t>
            </a:r>
            <a:r>
              <a:rPr lang="en-GB" sz="1800" b="1" dirty="0" err="1" smtClean="0"/>
              <a:t>rhs</a:t>
            </a:r>
            <a:r>
              <a:rPr lang="en-GB" sz="1800" b="1" dirty="0" smtClean="0"/>
              <a:t>)</a:t>
            </a:r>
            <a:endParaRPr lang="en-GB" sz="1800" b="1" dirty="0"/>
          </a:p>
        </p:txBody>
      </p:sp>
      <p:pic>
        <p:nvPicPr>
          <p:cNvPr id="2" name="Immagine 1"/>
          <p:cNvPicPr>
            <a:picLocks noChangeAspect="1"/>
          </p:cNvPicPr>
          <p:nvPr/>
        </p:nvPicPr>
        <p:blipFill>
          <a:blip r:embed="rId3"/>
          <a:stretch>
            <a:fillRect/>
          </a:stretch>
        </p:blipFill>
        <p:spPr>
          <a:xfrm>
            <a:off x="2133600" y="914400"/>
            <a:ext cx="7677150" cy="5696281"/>
          </a:xfrm>
          <a:prstGeom prst="rect">
            <a:avLst/>
          </a:prstGeom>
        </p:spPr>
      </p:pic>
    </p:spTree>
    <p:extLst>
      <p:ext uri="{BB962C8B-B14F-4D97-AF65-F5344CB8AC3E}">
        <p14:creationId xmlns:p14="http://schemas.microsoft.com/office/powerpoint/2010/main" val="15341668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4. </a:t>
            </a:r>
            <a:r>
              <a:rPr lang="en-GB" altLang="it-IT" sz="3000" b="1" dirty="0" smtClean="0">
                <a:solidFill>
                  <a:schemeClr val="bg1"/>
                </a:solidFill>
                <a:latin typeface="+mj-lt"/>
                <a:cs typeface="Calibri" panose="020F0502020204030204" pitchFamily="34" charset="0"/>
              </a:rPr>
              <a:t>Estimation with debt dummies: private debt matters less </a:t>
            </a:r>
            <a:endParaRPr lang="it-IT" altLang="it-IT" sz="3000" b="1" dirty="0" smtClean="0">
              <a:solidFill>
                <a:schemeClr val="bg1"/>
              </a:solidFill>
              <a:latin typeface="+mj-lt"/>
              <a:cs typeface="Calibri" panose="020F0502020204030204" pitchFamily="34" charset="0"/>
            </a:endParaRPr>
          </a:p>
        </p:txBody>
      </p:sp>
      <p:sp>
        <p:nvSpPr>
          <p:cNvPr id="10" name="CasellaDiTesto 9"/>
          <p:cNvSpPr txBox="1"/>
          <p:nvPr/>
        </p:nvSpPr>
        <p:spPr>
          <a:xfrm>
            <a:off x="152400" y="533400"/>
            <a:ext cx="12039600" cy="369332"/>
          </a:xfrm>
          <a:prstGeom prst="rect">
            <a:avLst/>
          </a:prstGeom>
          <a:noFill/>
        </p:spPr>
        <p:txBody>
          <a:bodyPr wrap="square" rtlCol="0">
            <a:spAutoFit/>
          </a:bodyPr>
          <a:lstStyle/>
          <a:p>
            <a:r>
              <a:rPr lang="en-GB" sz="1800" b="1" dirty="0" smtClean="0"/>
              <a:t>Response to a contractionary US monetary shock: total corporate debt (lhs) vs denom. in </a:t>
            </a:r>
            <a:r>
              <a:rPr lang="en-GB" sz="1800" b="1" dirty="0" err="1" smtClean="0"/>
              <a:t>fx</a:t>
            </a:r>
            <a:r>
              <a:rPr lang="en-GB" sz="1800" b="1" dirty="0" smtClean="0"/>
              <a:t> currency (</a:t>
            </a:r>
            <a:r>
              <a:rPr lang="en-GB" sz="1800" b="1" dirty="0" err="1" smtClean="0"/>
              <a:t>rhs</a:t>
            </a:r>
            <a:r>
              <a:rPr lang="en-GB" sz="1800" b="1" dirty="0" smtClean="0"/>
              <a:t>)</a:t>
            </a:r>
            <a:endParaRPr lang="en-GB" sz="1800" b="1" dirty="0"/>
          </a:p>
        </p:txBody>
      </p:sp>
      <p:grpSp>
        <p:nvGrpSpPr>
          <p:cNvPr id="5" name="Gruppo 4"/>
          <p:cNvGrpSpPr/>
          <p:nvPr/>
        </p:nvGrpSpPr>
        <p:grpSpPr>
          <a:xfrm>
            <a:off x="2743200" y="1072240"/>
            <a:ext cx="7678800" cy="5711528"/>
            <a:chOff x="2743200" y="1219200"/>
            <a:chExt cx="7143750" cy="5139928"/>
          </a:xfrm>
        </p:grpSpPr>
        <p:pic>
          <p:nvPicPr>
            <p:cNvPr id="2" name="Immagine 1"/>
            <p:cNvPicPr>
              <a:picLocks noChangeAspect="1"/>
            </p:cNvPicPr>
            <p:nvPr/>
          </p:nvPicPr>
          <p:blipFill>
            <a:blip r:embed="rId3"/>
            <a:stretch>
              <a:fillRect/>
            </a:stretch>
          </p:blipFill>
          <p:spPr>
            <a:xfrm>
              <a:off x="2743200" y="1219200"/>
              <a:ext cx="7143750" cy="2590800"/>
            </a:xfrm>
            <a:prstGeom prst="rect">
              <a:avLst/>
            </a:prstGeom>
          </p:spPr>
        </p:pic>
        <p:pic>
          <p:nvPicPr>
            <p:cNvPr id="4" name="Immagine 3"/>
            <p:cNvPicPr>
              <a:picLocks noChangeAspect="1"/>
            </p:cNvPicPr>
            <p:nvPr/>
          </p:nvPicPr>
          <p:blipFill>
            <a:blip r:embed="rId4"/>
            <a:stretch>
              <a:fillRect/>
            </a:stretch>
          </p:blipFill>
          <p:spPr>
            <a:xfrm>
              <a:off x="2759529" y="3787378"/>
              <a:ext cx="7124700" cy="2571750"/>
            </a:xfrm>
            <a:prstGeom prst="rect">
              <a:avLst/>
            </a:prstGeom>
          </p:spPr>
        </p:pic>
      </p:grpSp>
    </p:spTree>
    <p:extLst>
      <p:ext uri="{BB962C8B-B14F-4D97-AF65-F5344CB8AC3E}">
        <p14:creationId xmlns:p14="http://schemas.microsoft.com/office/powerpoint/2010/main" val="13356090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4. </a:t>
            </a:r>
            <a:r>
              <a:rPr lang="en-GB" altLang="it-IT" sz="3000" b="1" dirty="0" smtClean="0">
                <a:solidFill>
                  <a:schemeClr val="bg1"/>
                </a:solidFill>
                <a:latin typeface="+mj-lt"/>
                <a:cs typeface="Calibri" panose="020F0502020204030204" pitchFamily="34" charset="0"/>
              </a:rPr>
              <a:t>Estimation with debt dummies: private debt matters less</a:t>
            </a:r>
            <a:endParaRPr lang="it-IT" altLang="it-IT" sz="3000" b="1" dirty="0" smtClean="0">
              <a:solidFill>
                <a:schemeClr val="bg1"/>
              </a:solidFill>
              <a:latin typeface="+mj-lt"/>
              <a:cs typeface="Calibri" panose="020F0502020204030204" pitchFamily="34" charset="0"/>
            </a:endParaRPr>
          </a:p>
        </p:txBody>
      </p:sp>
      <p:sp>
        <p:nvSpPr>
          <p:cNvPr id="11" name="CasellaDiTesto 10"/>
          <p:cNvSpPr txBox="1"/>
          <p:nvPr/>
        </p:nvSpPr>
        <p:spPr>
          <a:xfrm>
            <a:off x="152400" y="533400"/>
            <a:ext cx="12039600" cy="369332"/>
          </a:xfrm>
          <a:prstGeom prst="rect">
            <a:avLst/>
          </a:prstGeom>
          <a:noFill/>
        </p:spPr>
        <p:txBody>
          <a:bodyPr wrap="square" rtlCol="0">
            <a:spAutoFit/>
          </a:bodyPr>
          <a:lstStyle/>
          <a:p>
            <a:r>
              <a:rPr lang="en-GB" sz="1800" b="1" dirty="0" smtClean="0"/>
              <a:t>Response to a contractionary US monetary shock: total debt (lhs) vs denominated in </a:t>
            </a:r>
            <a:r>
              <a:rPr lang="en-GB" sz="1800" b="1" dirty="0" err="1" smtClean="0"/>
              <a:t>fx</a:t>
            </a:r>
            <a:r>
              <a:rPr lang="en-GB" sz="1800" b="1" dirty="0" smtClean="0"/>
              <a:t> currency (</a:t>
            </a:r>
            <a:r>
              <a:rPr lang="en-GB" sz="1800" b="1" dirty="0" err="1" smtClean="0"/>
              <a:t>rhs</a:t>
            </a:r>
            <a:r>
              <a:rPr lang="en-GB" sz="1800" b="1" dirty="0" smtClean="0"/>
              <a:t>)</a:t>
            </a:r>
            <a:endParaRPr lang="en-GB" sz="1800" b="1" dirty="0"/>
          </a:p>
        </p:txBody>
      </p:sp>
      <p:pic>
        <p:nvPicPr>
          <p:cNvPr id="3" name="Immagine 2"/>
          <p:cNvPicPr preferRelativeResize="0">
            <a:picLocks/>
          </p:cNvPicPr>
          <p:nvPr/>
        </p:nvPicPr>
        <p:blipFill>
          <a:blip r:embed="rId3"/>
          <a:stretch>
            <a:fillRect/>
          </a:stretch>
        </p:blipFill>
        <p:spPr>
          <a:xfrm>
            <a:off x="2303002" y="938211"/>
            <a:ext cx="7678800" cy="5695200"/>
          </a:xfrm>
          <a:prstGeom prst="rect">
            <a:avLst/>
          </a:prstGeom>
        </p:spPr>
      </p:pic>
    </p:spTree>
    <p:extLst>
      <p:ext uri="{BB962C8B-B14F-4D97-AF65-F5344CB8AC3E}">
        <p14:creationId xmlns:p14="http://schemas.microsoft.com/office/powerpoint/2010/main" val="8036393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a:solidFill>
                  <a:schemeClr val="bg1"/>
                </a:solidFill>
                <a:latin typeface="+mj-lt"/>
                <a:cs typeface="Calibri" panose="020F0502020204030204" pitchFamily="34" charset="0"/>
              </a:rPr>
              <a:t>6</a:t>
            </a:r>
            <a:r>
              <a:rPr lang="it-IT" altLang="it-IT" sz="3000" b="1" dirty="0" smtClean="0">
                <a:solidFill>
                  <a:schemeClr val="bg1"/>
                </a:solidFill>
                <a:latin typeface="+mj-lt"/>
                <a:cs typeface="Calibri" panose="020F0502020204030204" pitchFamily="34" charset="0"/>
              </a:rPr>
              <a:t>. </a:t>
            </a:r>
            <a:r>
              <a:rPr lang="en-GB" altLang="it-IT" sz="3000" b="1" dirty="0" smtClean="0">
                <a:solidFill>
                  <a:schemeClr val="bg1"/>
                </a:solidFill>
                <a:latin typeface="+mj-lt"/>
                <a:cs typeface="Calibri" panose="020F0502020204030204" pitchFamily="34" charset="0"/>
              </a:rPr>
              <a:t>Preliminary conclusions</a:t>
            </a:r>
            <a:endParaRPr lang="it-IT" altLang="it-IT" sz="3000" b="1" dirty="0" smtClean="0">
              <a:solidFill>
                <a:schemeClr val="bg1"/>
              </a:solidFill>
              <a:latin typeface="+mj-lt"/>
              <a:cs typeface="Calibri" panose="020F0502020204030204" pitchFamily="34" charset="0"/>
            </a:endParaRPr>
          </a:p>
        </p:txBody>
      </p:sp>
      <p:sp>
        <p:nvSpPr>
          <p:cNvPr id="9" name="Rettangolo 8"/>
          <p:cNvSpPr/>
          <p:nvPr/>
        </p:nvSpPr>
        <p:spPr>
          <a:xfrm>
            <a:off x="228600" y="776748"/>
            <a:ext cx="11658600" cy="5709255"/>
          </a:xfrm>
          <a:prstGeom prst="rect">
            <a:avLst/>
          </a:prstGeom>
        </p:spPr>
        <p:txBody>
          <a:bodyPr wrap="square">
            <a:spAutoFit/>
          </a:bodyPr>
          <a:lstStyle/>
          <a:p>
            <a:pPr marL="342900" lvl="2" indent="-342900" algn="just">
              <a:spcBef>
                <a:spcPts val="1200"/>
              </a:spcBef>
              <a:spcAft>
                <a:spcPts val="0"/>
              </a:spcAft>
              <a:buFont typeface="Arial" panose="020B0604020202020204" pitchFamily="34" charset="0"/>
              <a:buChar char="•"/>
              <a:tabLst>
                <a:tab pos="266700" algn="l"/>
              </a:tabLst>
            </a:pPr>
            <a:r>
              <a:rPr lang="en-US" sz="2100" dirty="0" smtClean="0">
                <a:solidFill>
                  <a:schemeClr val="tx1"/>
                </a:solidFill>
                <a:cs typeface="Arial" panose="020B0604020202020204" pitchFamily="34" charset="0"/>
              </a:rPr>
              <a:t>We apply </a:t>
            </a:r>
            <a:r>
              <a:rPr lang="en-US" sz="2100" b="1" dirty="0" smtClean="0">
                <a:solidFill>
                  <a:schemeClr val="tx1"/>
                </a:solidFill>
                <a:cs typeface="Arial" panose="020B0604020202020204" pitchFamily="34" charset="0"/>
              </a:rPr>
              <a:t>local projections to estimate the impact of US monetary policy shock on EMEs’ financial conditions</a:t>
            </a:r>
            <a:r>
              <a:rPr lang="en-US" sz="2100" dirty="0" smtClean="0">
                <a:solidFill>
                  <a:schemeClr val="tx1"/>
                </a:solidFill>
                <a:cs typeface="Arial" panose="020B0604020202020204" pitchFamily="34" charset="0"/>
              </a:rPr>
              <a:t>, and single out the interaction effects with public and private debt levels and their composition</a:t>
            </a:r>
          </a:p>
          <a:p>
            <a:pPr marL="342900" lvl="2" indent="-342900" algn="just">
              <a:spcBef>
                <a:spcPts val="1200"/>
              </a:spcBef>
              <a:spcAft>
                <a:spcPts val="0"/>
              </a:spcAft>
              <a:buFont typeface="Arial" panose="020B0604020202020204" pitchFamily="34" charset="0"/>
              <a:buChar char="•"/>
              <a:tabLst>
                <a:tab pos="266700" algn="l"/>
              </a:tabLst>
            </a:pPr>
            <a:r>
              <a:rPr lang="en-US" sz="2100" dirty="0" smtClean="0">
                <a:solidFill>
                  <a:schemeClr val="tx1"/>
                </a:solidFill>
                <a:cs typeface="Arial" panose="020B0604020202020204" pitchFamily="34" charset="0"/>
              </a:rPr>
              <a:t>In </a:t>
            </a:r>
            <a:r>
              <a:rPr lang="en-US" sz="2100" dirty="0">
                <a:solidFill>
                  <a:schemeClr val="tx1"/>
                </a:solidFill>
                <a:cs typeface="Arial" panose="020B0604020202020204" pitchFamily="34" charset="0"/>
              </a:rPr>
              <a:t>line with a recent and growing strand of the literature, </a:t>
            </a:r>
            <a:r>
              <a:rPr lang="en-US" sz="2100" b="1" dirty="0">
                <a:solidFill>
                  <a:schemeClr val="tx1"/>
                </a:solidFill>
                <a:cs typeface="Arial" panose="020B0604020202020204" pitchFamily="34" charset="0"/>
              </a:rPr>
              <a:t>we distinguish between “monetary” and an “information” shocks</a:t>
            </a:r>
            <a:r>
              <a:rPr lang="en-US" sz="2100" dirty="0">
                <a:solidFill>
                  <a:schemeClr val="tx1"/>
                </a:solidFill>
                <a:cs typeface="Arial" panose="020B0604020202020204" pitchFamily="34" charset="0"/>
              </a:rPr>
              <a:t>. </a:t>
            </a:r>
            <a:endParaRPr lang="en-US" sz="2100" dirty="0" smtClean="0">
              <a:solidFill>
                <a:schemeClr val="tx1"/>
              </a:solidFill>
              <a:cs typeface="Arial" panose="020B0604020202020204" pitchFamily="34" charset="0"/>
            </a:endParaRPr>
          </a:p>
          <a:p>
            <a:pPr marL="342900" lvl="2" indent="-342900" algn="just">
              <a:spcBef>
                <a:spcPts val="1200"/>
              </a:spcBef>
              <a:spcAft>
                <a:spcPts val="0"/>
              </a:spcAft>
              <a:buFont typeface="Arial" panose="020B0604020202020204" pitchFamily="34" charset="0"/>
              <a:buChar char="•"/>
              <a:tabLst>
                <a:tab pos="266700" algn="l"/>
              </a:tabLst>
            </a:pPr>
            <a:r>
              <a:rPr lang="en-US" sz="2100" dirty="0" smtClean="0">
                <a:solidFill>
                  <a:schemeClr val="tx1"/>
                </a:solidFill>
                <a:cs typeface="Arial" panose="020B0604020202020204" pitchFamily="34" charset="0"/>
              </a:rPr>
              <a:t>Our </a:t>
            </a:r>
            <a:r>
              <a:rPr lang="en-US" sz="2100" dirty="0">
                <a:solidFill>
                  <a:schemeClr val="tx1"/>
                </a:solidFill>
                <a:cs typeface="Arial" panose="020B0604020202020204" pitchFamily="34" charset="0"/>
              </a:rPr>
              <a:t>results show that: </a:t>
            </a:r>
            <a:endParaRPr lang="en-US" sz="2100" dirty="0" smtClean="0">
              <a:solidFill>
                <a:schemeClr val="tx1"/>
              </a:solidFill>
              <a:cs typeface="Arial" panose="020B0604020202020204" pitchFamily="34" charset="0"/>
            </a:endParaRPr>
          </a:p>
          <a:p>
            <a:pPr marL="800100" lvl="3" indent="-342900" algn="just">
              <a:spcBef>
                <a:spcPts val="1200"/>
              </a:spcBef>
              <a:spcAft>
                <a:spcPts val="0"/>
              </a:spcAft>
              <a:buFont typeface="Arial" panose="020B0604020202020204" pitchFamily="34" charset="0"/>
              <a:buChar char="•"/>
              <a:tabLst>
                <a:tab pos="266700" algn="l"/>
              </a:tabLst>
            </a:pPr>
            <a:r>
              <a:rPr lang="en-US" sz="2100" b="1" dirty="0" smtClean="0">
                <a:solidFill>
                  <a:schemeClr val="tx1"/>
                </a:solidFill>
                <a:cs typeface="Arial" panose="020B0604020202020204" pitchFamily="34" charset="0"/>
              </a:rPr>
              <a:t>financial </a:t>
            </a:r>
            <a:r>
              <a:rPr lang="en-US" sz="2100" b="1" dirty="0">
                <a:solidFill>
                  <a:schemeClr val="tx1"/>
                </a:solidFill>
                <a:cs typeface="Arial" panose="020B0604020202020204" pitchFamily="34" charset="0"/>
              </a:rPr>
              <a:t>conditions in the EMEs tend to worsen against the occurrence of a contractionary “monetary” shock</a:t>
            </a:r>
            <a:r>
              <a:rPr lang="en-US" sz="2100" dirty="0">
                <a:solidFill>
                  <a:schemeClr val="tx1"/>
                </a:solidFill>
                <a:cs typeface="Arial" panose="020B0604020202020204" pitchFamily="34" charset="0"/>
              </a:rPr>
              <a:t>: in particular, CDS spreads and long-term bond yields rise, exchange rates depreciate and stock prices drop; </a:t>
            </a:r>
            <a:endParaRPr lang="en-US" sz="2100" dirty="0" smtClean="0">
              <a:solidFill>
                <a:schemeClr val="tx1"/>
              </a:solidFill>
              <a:cs typeface="Arial" panose="020B0604020202020204" pitchFamily="34" charset="0"/>
            </a:endParaRPr>
          </a:p>
          <a:p>
            <a:pPr marL="800100" lvl="3" indent="-342900" algn="just">
              <a:spcBef>
                <a:spcPts val="1200"/>
              </a:spcBef>
              <a:spcAft>
                <a:spcPts val="0"/>
              </a:spcAft>
              <a:buFont typeface="Arial" panose="020B0604020202020204" pitchFamily="34" charset="0"/>
              <a:buChar char="•"/>
              <a:tabLst>
                <a:tab pos="266700" algn="l"/>
              </a:tabLst>
            </a:pPr>
            <a:r>
              <a:rPr lang="en-US" sz="2100" dirty="0" smtClean="0">
                <a:solidFill>
                  <a:schemeClr val="tx1"/>
                </a:solidFill>
                <a:cs typeface="Arial" panose="020B0604020202020204" pitchFamily="34" charset="0"/>
              </a:rPr>
              <a:t>most </a:t>
            </a:r>
            <a:r>
              <a:rPr lang="en-US" sz="2100" dirty="0">
                <a:solidFill>
                  <a:schemeClr val="tx1"/>
                </a:solidFill>
                <a:cs typeface="Arial" panose="020B0604020202020204" pitchFamily="34" charset="0"/>
              </a:rPr>
              <a:t>importantly, </a:t>
            </a:r>
            <a:r>
              <a:rPr lang="en-US" sz="2100" b="1" dirty="0">
                <a:solidFill>
                  <a:schemeClr val="tx1"/>
                </a:solidFill>
                <a:cs typeface="Arial" panose="020B0604020202020204" pitchFamily="34" charset="0"/>
              </a:rPr>
              <a:t>highly indebted EMEs are effectively more vulnerable to US “monetary” shocks</a:t>
            </a:r>
            <a:r>
              <a:rPr lang="en-US" sz="2100" dirty="0">
                <a:solidFill>
                  <a:schemeClr val="tx1"/>
                </a:solidFill>
                <a:cs typeface="Arial" panose="020B0604020202020204" pitchFamily="34" charset="0"/>
              </a:rPr>
              <a:t>: financial conditions in the countries having a larger stock of public debt and larger shares of public debt held by foreigners tend to be more adversely affected than the other EMEs; </a:t>
            </a:r>
            <a:endParaRPr lang="en-US" sz="2100" dirty="0" smtClean="0">
              <a:solidFill>
                <a:schemeClr val="tx1"/>
              </a:solidFill>
              <a:cs typeface="Arial" panose="020B0604020202020204" pitchFamily="34" charset="0"/>
            </a:endParaRPr>
          </a:p>
          <a:p>
            <a:pPr marL="800100" lvl="3" indent="-342900" algn="just">
              <a:spcBef>
                <a:spcPts val="1200"/>
              </a:spcBef>
              <a:spcAft>
                <a:spcPts val="0"/>
              </a:spcAft>
              <a:buFont typeface="Arial" panose="020B0604020202020204" pitchFamily="34" charset="0"/>
              <a:buChar char="•"/>
              <a:tabLst>
                <a:tab pos="266700" algn="l"/>
              </a:tabLst>
            </a:pPr>
            <a:r>
              <a:rPr lang="en-US" sz="2100" dirty="0" smtClean="0">
                <a:solidFill>
                  <a:schemeClr val="tx1"/>
                </a:solidFill>
                <a:cs typeface="Arial" panose="020B0604020202020204" pitchFamily="34" charset="0"/>
              </a:rPr>
              <a:t>although </a:t>
            </a:r>
            <a:r>
              <a:rPr lang="en-US" sz="2100" dirty="0">
                <a:solidFill>
                  <a:schemeClr val="tx1"/>
                </a:solidFill>
                <a:cs typeface="Arial" panose="020B0604020202020204" pitchFamily="34" charset="0"/>
              </a:rPr>
              <a:t>results for private debt are less clear, </a:t>
            </a:r>
            <a:r>
              <a:rPr lang="en-US" sz="2100" b="1" dirty="0">
                <a:solidFill>
                  <a:schemeClr val="tx1"/>
                </a:solidFill>
                <a:cs typeface="Arial" panose="020B0604020202020204" pitchFamily="34" charset="0"/>
              </a:rPr>
              <a:t>a larger share of foreign currency denominated debt continue to determine worse financial conditions</a:t>
            </a:r>
            <a:r>
              <a:rPr lang="en-US" sz="2100" dirty="0">
                <a:solidFill>
                  <a:schemeClr val="tx1"/>
                </a:solidFill>
                <a:cs typeface="Arial" panose="020B0604020202020204" pitchFamily="34" charset="0"/>
              </a:rPr>
              <a:t>.</a:t>
            </a:r>
            <a:endParaRPr lang="en-US" sz="2100" dirty="0" smtClean="0">
              <a:solidFill>
                <a:schemeClr val="tx1"/>
              </a:solidFill>
              <a:cs typeface="Arial" panose="020B0604020202020204" pitchFamily="34" charset="0"/>
            </a:endParaRPr>
          </a:p>
        </p:txBody>
      </p:sp>
    </p:spTree>
    <p:extLst>
      <p:ext uri="{BB962C8B-B14F-4D97-AF65-F5344CB8AC3E}">
        <p14:creationId xmlns:p14="http://schemas.microsoft.com/office/powerpoint/2010/main" val="37915250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4681" y="0"/>
            <a:ext cx="12192000"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defRPr/>
            </a:pPr>
            <a:endParaRPr lang="it-IT" altLang="it-IT" sz="3000" b="1" dirty="0" smtClean="0">
              <a:solidFill>
                <a:schemeClr val="bg1"/>
              </a:solidFill>
              <a:latin typeface="+mj-lt"/>
              <a:cs typeface="Calibri" panose="020F0502020204030204" pitchFamily="34" charset="0"/>
            </a:endParaRPr>
          </a:p>
        </p:txBody>
      </p:sp>
      <p:sp>
        <p:nvSpPr>
          <p:cNvPr id="3" name="CasellaDiTesto 2"/>
          <p:cNvSpPr txBox="1"/>
          <p:nvPr/>
        </p:nvSpPr>
        <p:spPr>
          <a:xfrm>
            <a:off x="2466474" y="2949714"/>
            <a:ext cx="7086600" cy="707886"/>
          </a:xfrm>
          <a:prstGeom prst="rect">
            <a:avLst/>
          </a:prstGeom>
          <a:noFill/>
        </p:spPr>
        <p:txBody>
          <a:bodyPr wrap="square" rtlCol="0">
            <a:spAutoFit/>
          </a:bodyPr>
          <a:lstStyle/>
          <a:p>
            <a:r>
              <a:rPr lang="it-IT" sz="4000" dirty="0" err="1" smtClean="0">
                <a:solidFill>
                  <a:srgbClr val="0070C0"/>
                </a:solidFill>
              </a:rPr>
              <a:t>Thank</a:t>
            </a:r>
            <a:r>
              <a:rPr lang="it-IT" sz="4000" dirty="0" smtClean="0">
                <a:solidFill>
                  <a:srgbClr val="0070C0"/>
                </a:solidFill>
              </a:rPr>
              <a:t> </a:t>
            </a:r>
            <a:r>
              <a:rPr lang="it-IT" sz="4000" dirty="0" err="1" smtClean="0">
                <a:solidFill>
                  <a:srgbClr val="0070C0"/>
                </a:solidFill>
              </a:rPr>
              <a:t>you</a:t>
            </a:r>
            <a:r>
              <a:rPr lang="it-IT" sz="4000" dirty="0" smtClean="0">
                <a:solidFill>
                  <a:srgbClr val="0070C0"/>
                </a:solidFill>
              </a:rPr>
              <a:t> for </a:t>
            </a:r>
            <a:r>
              <a:rPr lang="it-IT" sz="4000" dirty="0" err="1" smtClean="0">
                <a:solidFill>
                  <a:srgbClr val="0070C0"/>
                </a:solidFill>
              </a:rPr>
              <a:t>your</a:t>
            </a:r>
            <a:r>
              <a:rPr lang="it-IT" sz="4000" dirty="0" smtClean="0">
                <a:solidFill>
                  <a:srgbClr val="0070C0"/>
                </a:solidFill>
              </a:rPr>
              <a:t> </a:t>
            </a:r>
            <a:r>
              <a:rPr lang="it-IT" sz="4000" dirty="0" err="1" smtClean="0">
                <a:solidFill>
                  <a:srgbClr val="0070C0"/>
                </a:solidFill>
              </a:rPr>
              <a:t>attention</a:t>
            </a:r>
            <a:endParaRPr lang="it-IT" sz="4000" dirty="0">
              <a:solidFill>
                <a:srgbClr val="0070C0"/>
              </a:solidFill>
            </a:endParaRPr>
          </a:p>
        </p:txBody>
      </p:sp>
    </p:spTree>
    <p:extLst>
      <p:ext uri="{BB962C8B-B14F-4D97-AF65-F5344CB8AC3E}">
        <p14:creationId xmlns:p14="http://schemas.microsoft.com/office/powerpoint/2010/main" val="28440023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4681" y="0"/>
            <a:ext cx="12192000"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defRPr/>
            </a:pPr>
            <a:r>
              <a:rPr lang="it-IT" altLang="it-IT" sz="3000" b="1" dirty="0" err="1">
                <a:solidFill>
                  <a:schemeClr val="bg1"/>
                </a:solidFill>
                <a:latin typeface="+mj-lt"/>
                <a:cs typeface="Calibri" panose="020F0502020204030204" pitchFamily="34" charset="0"/>
              </a:rPr>
              <a:t>O</a:t>
            </a:r>
            <a:r>
              <a:rPr lang="it-IT" altLang="it-IT" sz="3000" b="1" dirty="0" err="1" smtClean="0">
                <a:solidFill>
                  <a:schemeClr val="bg1"/>
                </a:solidFill>
                <a:latin typeface="+mj-lt"/>
                <a:cs typeface="Calibri" panose="020F0502020204030204" pitchFamily="34" charset="0"/>
              </a:rPr>
              <a:t>utline</a:t>
            </a:r>
            <a:endParaRPr lang="it-IT" altLang="it-IT" sz="3000" b="1" dirty="0" smtClean="0">
              <a:solidFill>
                <a:schemeClr val="bg1"/>
              </a:solidFill>
              <a:latin typeface="+mj-lt"/>
              <a:cs typeface="Calibri" panose="020F0502020204030204" pitchFamily="34" charset="0"/>
            </a:endParaRPr>
          </a:p>
        </p:txBody>
      </p:sp>
      <p:sp>
        <p:nvSpPr>
          <p:cNvPr id="2" name="Rettangolo 1"/>
          <p:cNvSpPr/>
          <p:nvPr/>
        </p:nvSpPr>
        <p:spPr>
          <a:xfrm>
            <a:off x="518719" y="1032483"/>
            <a:ext cx="11125200" cy="4583073"/>
          </a:xfrm>
          <a:prstGeom prst="rect">
            <a:avLst/>
          </a:prstGeom>
        </p:spPr>
        <p:txBody>
          <a:bodyPr wrap="square">
            <a:spAutoFit/>
          </a:bodyPr>
          <a:lstStyle/>
          <a:p>
            <a:pPr marL="361950" lvl="2" indent="-361950">
              <a:lnSpc>
                <a:spcPct val="120000"/>
              </a:lnSpc>
              <a:spcBef>
                <a:spcPts val="1200"/>
              </a:spcBef>
              <a:spcAft>
                <a:spcPts val="1200"/>
              </a:spcAft>
              <a:buFont typeface="+mj-lt"/>
              <a:buAutoNum type="arabicPeriod"/>
              <a:tabLst>
                <a:tab pos="266700" algn="l"/>
              </a:tabLst>
            </a:pPr>
            <a:r>
              <a:rPr lang="en-US" sz="2400" dirty="0" smtClean="0">
                <a:solidFill>
                  <a:schemeClr val="accent4"/>
                </a:solidFill>
                <a:cs typeface="Calibri" panose="020F0502020204030204" pitchFamily="34" charset="0"/>
              </a:rPr>
              <a:t>Motivation</a:t>
            </a:r>
          </a:p>
          <a:p>
            <a:pPr marL="361950" lvl="2" indent="-361950">
              <a:lnSpc>
                <a:spcPct val="120000"/>
              </a:lnSpc>
              <a:spcBef>
                <a:spcPts val="1200"/>
              </a:spcBef>
              <a:spcAft>
                <a:spcPts val="1200"/>
              </a:spcAft>
              <a:buFont typeface="+mj-lt"/>
              <a:buAutoNum type="arabicPeriod"/>
              <a:tabLst>
                <a:tab pos="266700" algn="l"/>
              </a:tabLst>
            </a:pPr>
            <a:r>
              <a:rPr lang="en-US" sz="2400" dirty="0" smtClean="0">
                <a:solidFill>
                  <a:schemeClr val="accent4"/>
                </a:solidFill>
                <a:cs typeface="Calibri" panose="020F0502020204030204" pitchFamily="34" charset="0"/>
              </a:rPr>
              <a:t>Public and private sector debt in EMEs: stylized facts</a:t>
            </a:r>
          </a:p>
          <a:p>
            <a:pPr marL="361950" lvl="2" indent="-361950">
              <a:lnSpc>
                <a:spcPct val="120000"/>
              </a:lnSpc>
              <a:spcBef>
                <a:spcPts val="1200"/>
              </a:spcBef>
              <a:spcAft>
                <a:spcPts val="1200"/>
              </a:spcAft>
              <a:buFont typeface="+mj-lt"/>
              <a:buAutoNum type="arabicPeriod"/>
              <a:tabLst>
                <a:tab pos="266700" algn="l"/>
              </a:tabLst>
            </a:pPr>
            <a:r>
              <a:rPr lang="en-US" sz="2400" dirty="0" smtClean="0">
                <a:solidFill>
                  <a:schemeClr val="accent4"/>
                </a:solidFill>
                <a:cs typeface="Calibri" panose="020F0502020204030204" pitchFamily="34" charset="0"/>
              </a:rPr>
              <a:t>Setting the stage:</a:t>
            </a:r>
          </a:p>
          <a:p>
            <a:pPr marL="0" lvl="2">
              <a:lnSpc>
                <a:spcPct val="120000"/>
              </a:lnSpc>
              <a:spcBef>
                <a:spcPts val="1200"/>
              </a:spcBef>
              <a:spcAft>
                <a:spcPts val="1200"/>
              </a:spcAft>
              <a:tabLst>
                <a:tab pos="266700" algn="l"/>
              </a:tabLst>
            </a:pPr>
            <a:r>
              <a:rPr lang="en-US" sz="2400" dirty="0" smtClean="0">
                <a:solidFill>
                  <a:schemeClr val="accent4"/>
                </a:solidFill>
                <a:cs typeface="Calibri" panose="020F0502020204030204" pitchFamily="34" charset="0"/>
              </a:rPr>
              <a:t>	3.1 The identification of the shock</a:t>
            </a:r>
          </a:p>
          <a:p>
            <a:pPr marL="0" lvl="2">
              <a:lnSpc>
                <a:spcPct val="120000"/>
              </a:lnSpc>
              <a:spcBef>
                <a:spcPts val="1200"/>
              </a:spcBef>
              <a:spcAft>
                <a:spcPts val="1200"/>
              </a:spcAft>
              <a:tabLst>
                <a:tab pos="266700" algn="l"/>
              </a:tabLst>
            </a:pPr>
            <a:r>
              <a:rPr lang="en-US" sz="2400" dirty="0">
                <a:solidFill>
                  <a:schemeClr val="accent4"/>
                </a:solidFill>
                <a:cs typeface="Calibri" panose="020F0502020204030204" pitchFamily="34" charset="0"/>
              </a:rPr>
              <a:t>	</a:t>
            </a:r>
            <a:r>
              <a:rPr lang="en-US" sz="2400" dirty="0" smtClean="0">
                <a:solidFill>
                  <a:schemeClr val="accent4"/>
                </a:solidFill>
                <a:cs typeface="Calibri" panose="020F0502020204030204" pitchFamily="34" charset="0"/>
              </a:rPr>
              <a:t>3.2 The local projection approach</a:t>
            </a:r>
          </a:p>
          <a:p>
            <a:pPr marL="357188" lvl="2" indent="-357188">
              <a:lnSpc>
                <a:spcPct val="120000"/>
              </a:lnSpc>
              <a:spcBef>
                <a:spcPts val="1200"/>
              </a:spcBef>
              <a:spcAft>
                <a:spcPts val="1200"/>
              </a:spcAft>
              <a:buFont typeface="+mj-lt"/>
              <a:buAutoNum type="arabicPeriod" startAt="4"/>
              <a:tabLst>
                <a:tab pos="266700" algn="l"/>
              </a:tabLst>
            </a:pPr>
            <a:r>
              <a:rPr lang="en-US" sz="2400" dirty="0" smtClean="0">
                <a:solidFill>
                  <a:schemeClr val="accent4"/>
                </a:solidFill>
                <a:cs typeface="Calibri" panose="020F0502020204030204" pitchFamily="34" charset="0"/>
              </a:rPr>
              <a:t>Estimation results with debt dummies</a:t>
            </a:r>
          </a:p>
          <a:p>
            <a:pPr marL="357188" lvl="2" indent="-357188">
              <a:lnSpc>
                <a:spcPct val="120000"/>
              </a:lnSpc>
              <a:spcBef>
                <a:spcPts val="1200"/>
              </a:spcBef>
              <a:spcAft>
                <a:spcPts val="1200"/>
              </a:spcAft>
              <a:buFont typeface="+mj-lt"/>
              <a:buAutoNum type="arabicPeriod" startAt="4"/>
              <a:tabLst>
                <a:tab pos="266700" algn="l"/>
              </a:tabLst>
            </a:pPr>
            <a:r>
              <a:rPr lang="en-US" sz="2400" dirty="0" smtClean="0">
                <a:solidFill>
                  <a:schemeClr val="accent4"/>
                </a:solidFill>
                <a:cs typeface="Calibri" panose="020F0502020204030204" pitchFamily="34" charset="0"/>
              </a:rPr>
              <a:t>Preliminary conclusions</a:t>
            </a:r>
          </a:p>
        </p:txBody>
      </p:sp>
    </p:spTree>
    <p:extLst>
      <p:ext uri="{BB962C8B-B14F-4D97-AF65-F5344CB8AC3E}">
        <p14:creationId xmlns:p14="http://schemas.microsoft.com/office/powerpoint/2010/main" val="34703872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en-GB" altLang="it-IT" sz="3000" b="1" dirty="0" smtClean="0">
                <a:solidFill>
                  <a:schemeClr val="bg1"/>
                </a:solidFill>
                <a:latin typeface="+mj-lt"/>
                <a:cs typeface="Calibri" panose="020F0502020204030204" pitchFamily="34" charset="0"/>
              </a:rPr>
              <a:t>1. Motivation</a:t>
            </a:r>
          </a:p>
        </p:txBody>
      </p:sp>
      <p:sp>
        <p:nvSpPr>
          <p:cNvPr id="10" name="Rettangolo 9"/>
          <p:cNvSpPr/>
          <p:nvPr/>
        </p:nvSpPr>
        <p:spPr>
          <a:xfrm>
            <a:off x="239719" y="648739"/>
            <a:ext cx="11665220" cy="6140142"/>
          </a:xfrm>
          <a:prstGeom prst="rect">
            <a:avLst/>
          </a:prstGeom>
        </p:spPr>
        <p:txBody>
          <a:bodyPr wrap="square">
            <a:spAutoFit/>
          </a:bodyPr>
          <a:lstStyle/>
          <a:p>
            <a:pPr marL="342900" lvl="2" indent="-342900" algn="just">
              <a:lnSpc>
                <a:spcPct val="110000"/>
              </a:lnSpc>
              <a:spcBef>
                <a:spcPts val="1200"/>
              </a:spcBef>
              <a:spcAft>
                <a:spcPts val="1800"/>
              </a:spcAft>
              <a:buFont typeface="Arial" panose="020B0604020202020204" pitchFamily="34" charset="0"/>
              <a:buChar char="•"/>
              <a:tabLst>
                <a:tab pos="266700" algn="l"/>
              </a:tabLst>
            </a:pPr>
            <a:r>
              <a:rPr lang="en-US" sz="2300" dirty="0" smtClean="0">
                <a:solidFill>
                  <a:schemeClr val="accent4"/>
                </a:solidFill>
                <a:cs typeface="Calibri" panose="020F0502020204030204" pitchFamily="34" charset="0"/>
              </a:rPr>
              <a:t>The </a:t>
            </a:r>
            <a:r>
              <a:rPr lang="en-US" sz="2300" b="1" dirty="0">
                <a:solidFill>
                  <a:schemeClr val="accent4"/>
                </a:solidFill>
                <a:cs typeface="Calibri" panose="020F0502020204030204" pitchFamily="34" charset="0"/>
              </a:rPr>
              <a:t>growth of public and private debt in </a:t>
            </a:r>
            <a:r>
              <a:rPr lang="en-US" sz="2300" b="1" dirty="0" smtClean="0">
                <a:solidFill>
                  <a:schemeClr val="accent4"/>
                </a:solidFill>
                <a:cs typeface="Calibri" panose="020F0502020204030204" pitchFamily="34" charset="0"/>
              </a:rPr>
              <a:t>EMEs </a:t>
            </a:r>
            <a:r>
              <a:rPr lang="en-US" sz="2300" dirty="0" smtClean="0">
                <a:solidFill>
                  <a:schemeClr val="accent4"/>
                </a:solidFill>
                <a:cs typeface="Calibri" panose="020F0502020204030204" pitchFamily="34" charset="0"/>
              </a:rPr>
              <a:t>accelerated </a:t>
            </a:r>
            <a:r>
              <a:rPr lang="en-US" sz="2300" dirty="0">
                <a:solidFill>
                  <a:schemeClr val="accent4"/>
                </a:solidFill>
                <a:cs typeface="Calibri" panose="020F0502020204030204" pitchFamily="34" charset="0"/>
              </a:rPr>
              <a:t>during the </a:t>
            </a:r>
            <a:r>
              <a:rPr lang="en-US" sz="2300" dirty="0" smtClean="0">
                <a:solidFill>
                  <a:schemeClr val="accent4"/>
                </a:solidFill>
                <a:cs typeface="Calibri" panose="020F0502020204030204" pitchFamily="34" charset="0"/>
              </a:rPr>
              <a:t>pandemic.</a:t>
            </a:r>
          </a:p>
          <a:p>
            <a:pPr marL="342900" lvl="2" indent="-342900" algn="just">
              <a:lnSpc>
                <a:spcPct val="110000"/>
              </a:lnSpc>
              <a:spcBef>
                <a:spcPts val="1200"/>
              </a:spcBef>
              <a:spcAft>
                <a:spcPts val="1800"/>
              </a:spcAft>
              <a:buFont typeface="Arial" panose="020B0604020202020204" pitchFamily="34" charset="0"/>
              <a:buChar char="•"/>
              <a:tabLst>
                <a:tab pos="266700" algn="l"/>
              </a:tabLst>
            </a:pPr>
            <a:r>
              <a:rPr lang="en-US" sz="2300" dirty="0" smtClean="0">
                <a:solidFill>
                  <a:schemeClr val="accent4"/>
                </a:solidFill>
                <a:cs typeface="Calibri" panose="020F0502020204030204" pitchFamily="34" charset="0"/>
              </a:rPr>
              <a:t> Against </a:t>
            </a:r>
            <a:r>
              <a:rPr lang="en-US" sz="2300" dirty="0">
                <a:solidFill>
                  <a:schemeClr val="accent4"/>
                </a:solidFill>
                <a:cs typeface="Calibri" panose="020F0502020204030204" pitchFamily="34" charset="0"/>
              </a:rPr>
              <a:t>a </a:t>
            </a:r>
            <a:r>
              <a:rPr lang="en-US" sz="2300" b="1" dirty="0">
                <a:solidFill>
                  <a:schemeClr val="accent4"/>
                </a:solidFill>
                <a:cs typeface="Calibri" panose="020F0502020204030204" pitchFamily="34" charset="0"/>
              </a:rPr>
              <a:t>challenging</a:t>
            </a:r>
            <a:r>
              <a:rPr lang="en-US" sz="2300" dirty="0">
                <a:solidFill>
                  <a:schemeClr val="accent4"/>
                </a:solidFill>
                <a:cs typeface="Calibri" panose="020F0502020204030204" pitchFamily="34" charset="0"/>
              </a:rPr>
              <a:t> </a:t>
            </a:r>
            <a:r>
              <a:rPr lang="en-US" sz="2300" b="1" dirty="0" smtClean="0">
                <a:solidFill>
                  <a:schemeClr val="accent4"/>
                </a:solidFill>
                <a:cs typeface="Calibri" panose="020F0502020204030204" pitchFamily="34" charset="0"/>
              </a:rPr>
              <a:t>global juncture </a:t>
            </a:r>
            <a:r>
              <a:rPr lang="en-US" sz="2300" dirty="0">
                <a:solidFill>
                  <a:schemeClr val="accent4"/>
                </a:solidFill>
                <a:cs typeface="Calibri" panose="020F0502020204030204" pitchFamily="34" charset="0"/>
              </a:rPr>
              <a:t>(high </a:t>
            </a:r>
            <a:r>
              <a:rPr lang="en-US" sz="2300" dirty="0" smtClean="0">
                <a:solidFill>
                  <a:schemeClr val="accent4"/>
                </a:solidFill>
                <a:cs typeface="Calibri" panose="020F0502020204030204" pitchFamily="34" charset="0"/>
              </a:rPr>
              <a:t>inflation still high, ongoing monetary </a:t>
            </a:r>
            <a:r>
              <a:rPr lang="en-US" sz="2300" dirty="0">
                <a:solidFill>
                  <a:schemeClr val="accent4"/>
                </a:solidFill>
                <a:cs typeface="Calibri" panose="020F0502020204030204" pitchFamily="34" charset="0"/>
              </a:rPr>
              <a:t>policy normalization, geopolitical </a:t>
            </a:r>
            <a:r>
              <a:rPr lang="en-US" sz="2300" dirty="0" smtClean="0">
                <a:solidFill>
                  <a:schemeClr val="accent4"/>
                </a:solidFill>
                <a:cs typeface="Calibri" panose="020F0502020204030204" pitchFamily="34" charset="0"/>
              </a:rPr>
              <a:t>tensions), </a:t>
            </a:r>
            <a:r>
              <a:rPr lang="en-US" sz="2300" b="1" dirty="0">
                <a:solidFill>
                  <a:schemeClr val="accent4"/>
                </a:solidFill>
                <a:cs typeface="Calibri" panose="020F0502020204030204" pitchFamily="34" charset="0"/>
              </a:rPr>
              <a:t>should we worry about highly-indebted EMEs</a:t>
            </a:r>
            <a:r>
              <a:rPr lang="en-US" sz="2300" dirty="0" smtClean="0">
                <a:solidFill>
                  <a:schemeClr val="accent4"/>
                </a:solidFill>
                <a:cs typeface="Calibri" panose="020F0502020204030204" pitchFamily="34" charset="0"/>
              </a:rPr>
              <a:t>?</a:t>
            </a:r>
          </a:p>
          <a:p>
            <a:pPr marL="342900" lvl="2" indent="-342900" algn="just">
              <a:lnSpc>
                <a:spcPct val="110000"/>
              </a:lnSpc>
              <a:spcBef>
                <a:spcPts val="1200"/>
              </a:spcBef>
              <a:spcAft>
                <a:spcPts val="1800"/>
              </a:spcAft>
              <a:buFont typeface="Arial" panose="020B0604020202020204" pitchFamily="34" charset="0"/>
              <a:buChar char="•"/>
              <a:tabLst>
                <a:tab pos="266700" algn="l"/>
              </a:tabLst>
            </a:pPr>
            <a:r>
              <a:rPr lang="en-US" sz="2300" b="1" dirty="0" smtClean="0">
                <a:solidFill>
                  <a:schemeClr val="accent4"/>
                </a:solidFill>
                <a:cs typeface="Calibri" panose="020F0502020204030204" pitchFamily="34" charset="0"/>
              </a:rPr>
              <a:t>We</a:t>
            </a:r>
            <a:r>
              <a:rPr lang="en-US" sz="2300" dirty="0" smtClean="0">
                <a:solidFill>
                  <a:schemeClr val="accent4"/>
                </a:solidFill>
                <a:cs typeface="Calibri" panose="020F0502020204030204" pitchFamily="34" charset="0"/>
              </a:rPr>
              <a:t> </a:t>
            </a:r>
            <a:r>
              <a:rPr lang="en-US" sz="2300" b="1" dirty="0" smtClean="0">
                <a:solidFill>
                  <a:schemeClr val="accent4"/>
                </a:solidFill>
                <a:cs typeface="Calibri" panose="020F0502020204030204" pitchFamily="34" charset="0"/>
              </a:rPr>
              <a:t>assess whether, and to what extent, the level and relevant characteristics </a:t>
            </a:r>
            <a:r>
              <a:rPr lang="en-US" sz="2300" dirty="0">
                <a:solidFill>
                  <a:schemeClr val="accent4"/>
                </a:solidFill>
                <a:cs typeface="Calibri" panose="020F0502020204030204" pitchFamily="34" charset="0"/>
              </a:rPr>
              <a:t>(i.e. type of holders </a:t>
            </a:r>
            <a:r>
              <a:rPr lang="en-US" sz="2300" dirty="0" smtClean="0">
                <a:solidFill>
                  <a:schemeClr val="accent4"/>
                </a:solidFill>
                <a:cs typeface="Calibri" panose="020F0502020204030204" pitchFamily="34" charset="0"/>
              </a:rPr>
              <a:t>and currency denomination) </a:t>
            </a:r>
            <a:r>
              <a:rPr lang="en-US" sz="2300" b="1" dirty="0" smtClean="0">
                <a:solidFill>
                  <a:schemeClr val="accent4"/>
                </a:solidFill>
                <a:cs typeface="Calibri" panose="020F0502020204030204" pitchFamily="34" charset="0"/>
              </a:rPr>
              <a:t>of both public and private debt affect EMEs’ financial conditions</a:t>
            </a:r>
            <a:r>
              <a:rPr lang="en-US" sz="2300" dirty="0">
                <a:solidFill>
                  <a:schemeClr val="accent4"/>
                </a:solidFill>
                <a:cs typeface="Calibri" panose="020F0502020204030204" pitchFamily="34" charset="0"/>
              </a:rPr>
              <a:t> </a:t>
            </a:r>
            <a:r>
              <a:rPr lang="en-US" sz="2300" dirty="0" smtClean="0">
                <a:solidFill>
                  <a:schemeClr val="accent4"/>
                </a:solidFill>
                <a:cs typeface="Calibri" panose="020F0502020204030204" pitchFamily="34" charset="0"/>
              </a:rPr>
              <a:t>in the event </a:t>
            </a:r>
            <a:r>
              <a:rPr lang="en-US" sz="2300" dirty="0">
                <a:solidFill>
                  <a:schemeClr val="accent4"/>
                </a:solidFill>
                <a:cs typeface="Calibri" panose="020F0502020204030204" pitchFamily="34" charset="0"/>
              </a:rPr>
              <a:t>of a </a:t>
            </a:r>
            <a:r>
              <a:rPr lang="en-US" sz="2300" b="1" dirty="0">
                <a:solidFill>
                  <a:schemeClr val="accent4"/>
                </a:solidFill>
                <a:cs typeface="Calibri" panose="020F0502020204030204" pitchFamily="34" charset="0"/>
              </a:rPr>
              <a:t>US monetary policy </a:t>
            </a:r>
            <a:r>
              <a:rPr lang="en-US" sz="2300" b="1" dirty="0" smtClean="0">
                <a:solidFill>
                  <a:schemeClr val="accent4"/>
                </a:solidFill>
                <a:cs typeface="Calibri" panose="020F0502020204030204" pitchFamily="34" charset="0"/>
              </a:rPr>
              <a:t>shock</a:t>
            </a:r>
          </a:p>
          <a:p>
            <a:pPr marL="342900" lvl="2" indent="-342900" algn="just">
              <a:lnSpc>
                <a:spcPct val="110000"/>
              </a:lnSpc>
              <a:spcBef>
                <a:spcPts val="0"/>
              </a:spcBef>
              <a:spcAft>
                <a:spcPts val="1200"/>
              </a:spcAft>
              <a:buFont typeface="Arial" panose="020B0604020202020204" pitchFamily="34" charset="0"/>
              <a:buChar char="•"/>
              <a:tabLst>
                <a:tab pos="266700" algn="l"/>
              </a:tabLst>
            </a:pPr>
            <a:r>
              <a:rPr lang="en-US" sz="2300" dirty="0" smtClean="0">
                <a:solidFill>
                  <a:schemeClr val="accent4"/>
                </a:solidFill>
                <a:cs typeface="Calibri" panose="020F0502020204030204" pitchFamily="34" charset="0"/>
              </a:rPr>
              <a:t>Results:</a:t>
            </a:r>
            <a:r>
              <a:rPr lang="en-US" sz="2300" b="1" dirty="0" smtClean="0">
                <a:solidFill>
                  <a:schemeClr val="accent4"/>
                </a:solidFill>
                <a:cs typeface="Calibri" panose="020F0502020204030204" pitchFamily="34" charset="0"/>
              </a:rPr>
              <a:t> </a:t>
            </a:r>
          </a:p>
          <a:p>
            <a:pPr marL="800100" lvl="3" indent="-342900" algn="just">
              <a:lnSpc>
                <a:spcPct val="110000"/>
              </a:lnSpc>
              <a:spcBef>
                <a:spcPts val="0"/>
              </a:spcBef>
              <a:spcAft>
                <a:spcPts val="1200"/>
              </a:spcAft>
              <a:buFont typeface="Arial" panose="020B0604020202020204" pitchFamily="34" charset="0"/>
              <a:buChar char="•"/>
              <a:tabLst>
                <a:tab pos="266700" algn="l"/>
              </a:tabLst>
            </a:pPr>
            <a:r>
              <a:rPr lang="en-US" sz="2300" dirty="0" smtClean="0">
                <a:solidFill>
                  <a:schemeClr val="tx1"/>
                </a:solidFill>
                <a:cs typeface="Arial" panose="020B0604020202020204" pitchFamily="34" charset="0"/>
              </a:rPr>
              <a:t>Financial </a:t>
            </a:r>
            <a:r>
              <a:rPr lang="en-US" sz="2300" dirty="0">
                <a:solidFill>
                  <a:schemeClr val="tx1"/>
                </a:solidFill>
                <a:cs typeface="Arial" panose="020B0604020202020204" pitchFamily="34" charset="0"/>
              </a:rPr>
              <a:t>conditions in the EMEs tend to worsen against the </a:t>
            </a:r>
            <a:r>
              <a:rPr lang="en-US" sz="2300" b="1" dirty="0">
                <a:solidFill>
                  <a:schemeClr val="tx1"/>
                </a:solidFill>
                <a:cs typeface="Arial" panose="020B0604020202020204" pitchFamily="34" charset="0"/>
              </a:rPr>
              <a:t>occurrence of a contractionary “monetary” </a:t>
            </a:r>
            <a:r>
              <a:rPr lang="en-US" sz="2300" b="1" dirty="0" smtClean="0">
                <a:solidFill>
                  <a:schemeClr val="tx1"/>
                </a:solidFill>
                <a:cs typeface="Arial" panose="020B0604020202020204" pitchFamily="34" charset="0"/>
              </a:rPr>
              <a:t>shock, </a:t>
            </a:r>
            <a:r>
              <a:rPr lang="en-US" sz="2300" dirty="0" smtClean="0">
                <a:solidFill>
                  <a:schemeClr val="tx1"/>
                </a:solidFill>
                <a:cs typeface="Arial" panose="020B0604020202020204" pitchFamily="34" charset="0"/>
              </a:rPr>
              <a:t>as opposed to “information” shocks; </a:t>
            </a:r>
          </a:p>
          <a:p>
            <a:pPr marL="800100" lvl="3" indent="-342900" algn="just">
              <a:lnSpc>
                <a:spcPct val="110000"/>
              </a:lnSpc>
              <a:spcBef>
                <a:spcPts val="0"/>
              </a:spcBef>
              <a:spcAft>
                <a:spcPts val="1200"/>
              </a:spcAft>
              <a:buFont typeface="Arial" panose="020B0604020202020204" pitchFamily="34" charset="0"/>
              <a:buChar char="•"/>
              <a:tabLst>
                <a:tab pos="266700" algn="l"/>
              </a:tabLst>
            </a:pPr>
            <a:r>
              <a:rPr lang="en-US" sz="2300" dirty="0">
                <a:solidFill>
                  <a:schemeClr val="tx1"/>
                </a:solidFill>
                <a:cs typeface="Arial" panose="020B0604020202020204" pitchFamily="34" charset="0"/>
              </a:rPr>
              <a:t>M</a:t>
            </a:r>
            <a:r>
              <a:rPr lang="en-US" sz="2300" dirty="0" smtClean="0">
                <a:solidFill>
                  <a:schemeClr val="tx1"/>
                </a:solidFill>
                <a:cs typeface="Arial" panose="020B0604020202020204" pitchFamily="34" charset="0"/>
              </a:rPr>
              <a:t>ost </a:t>
            </a:r>
            <a:r>
              <a:rPr lang="en-US" sz="2300" dirty="0">
                <a:solidFill>
                  <a:schemeClr val="tx1"/>
                </a:solidFill>
                <a:cs typeface="Arial" panose="020B0604020202020204" pitchFamily="34" charset="0"/>
              </a:rPr>
              <a:t>importantly, </a:t>
            </a:r>
            <a:r>
              <a:rPr lang="en-US" sz="2300" b="1" dirty="0">
                <a:solidFill>
                  <a:schemeClr val="tx1"/>
                </a:solidFill>
                <a:cs typeface="Arial" panose="020B0604020202020204" pitchFamily="34" charset="0"/>
              </a:rPr>
              <a:t>highly indebted EMEs are effectively more vulnerable to US “monetary” shocks</a:t>
            </a:r>
            <a:endParaRPr lang="en-US" sz="2300" dirty="0" smtClean="0">
              <a:solidFill>
                <a:schemeClr val="accent4"/>
              </a:solidFill>
              <a:cs typeface="Calibri" panose="020F0502020204030204" pitchFamily="34" charset="0"/>
            </a:endParaRPr>
          </a:p>
        </p:txBody>
      </p:sp>
    </p:spTree>
    <p:extLst>
      <p:ext uri="{BB962C8B-B14F-4D97-AF65-F5344CB8AC3E}">
        <p14:creationId xmlns:p14="http://schemas.microsoft.com/office/powerpoint/2010/main" val="28041124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2. </a:t>
            </a:r>
            <a:r>
              <a:rPr lang="en-GB" altLang="it-IT" sz="3000" b="1" dirty="0">
                <a:solidFill>
                  <a:schemeClr val="bg1"/>
                </a:solidFill>
                <a:latin typeface="+mj-lt"/>
                <a:cs typeface="Calibri" panose="020F0502020204030204" pitchFamily="34" charset="0"/>
              </a:rPr>
              <a:t>Public and private sector </a:t>
            </a:r>
            <a:r>
              <a:rPr lang="en-GB" altLang="it-IT" sz="3000" b="1" dirty="0" smtClean="0">
                <a:solidFill>
                  <a:schemeClr val="bg1"/>
                </a:solidFill>
                <a:latin typeface="+mj-lt"/>
                <a:cs typeface="Calibri" panose="020F0502020204030204" pitchFamily="34" charset="0"/>
              </a:rPr>
              <a:t>debt </a:t>
            </a:r>
            <a:r>
              <a:rPr lang="en-GB" altLang="it-IT" sz="3000" b="1" dirty="0">
                <a:solidFill>
                  <a:schemeClr val="bg1"/>
                </a:solidFill>
                <a:latin typeface="+mj-lt"/>
                <a:cs typeface="Calibri" panose="020F0502020204030204" pitchFamily="34" charset="0"/>
              </a:rPr>
              <a:t>in EMEs: stylized facts</a:t>
            </a:r>
            <a:endParaRPr lang="it-IT" altLang="it-IT" sz="3000" b="1" dirty="0" smtClean="0">
              <a:solidFill>
                <a:schemeClr val="bg1"/>
              </a:solidFill>
              <a:latin typeface="+mj-lt"/>
              <a:cs typeface="Calibri" panose="020F0502020204030204" pitchFamily="34" charset="0"/>
            </a:endParaRPr>
          </a:p>
        </p:txBody>
      </p:sp>
      <p:sp>
        <p:nvSpPr>
          <p:cNvPr id="9" name="Rettangolo 8"/>
          <p:cNvSpPr/>
          <p:nvPr/>
        </p:nvSpPr>
        <p:spPr>
          <a:xfrm>
            <a:off x="220649" y="1063524"/>
            <a:ext cx="11658600" cy="461665"/>
          </a:xfrm>
          <a:prstGeom prst="rect">
            <a:avLst/>
          </a:prstGeom>
        </p:spPr>
        <p:txBody>
          <a:bodyPr wrap="square">
            <a:spAutoFit/>
          </a:bodyPr>
          <a:lstStyle/>
          <a:p>
            <a:pPr marL="0" lvl="2" algn="just">
              <a:spcBef>
                <a:spcPts val="0"/>
              </a:spcBef>
              <a:spcAft>
                <a:spcPts val="1800"/>
              </a:spcAft>
              <a:tabLst>
                <a:tab pos="266700" algn="l"/>
              </a:tabLst>
            </a:pPr>
            <a:r>
              <a:rPr lang="en-US" sz="2300" dirty="0" smtClean="0">
                <a:solidFill>
                  <a:schemeClr val="accent4"/>
                </a:solidFill>
                <a:cs typeface="Calibri" panose="020F0502020204030204" pitchFamily="34" charset="0"/>
              </a:rPr>
              <a:t>We gathered debt data from two main sources:</a:t>
            </a:r>
            <a:endParaRPr lang="en-US" sz="2300" dirty="0">
              <a:solidFill>
                <a:schemeClr val="accent4"/>
              </a:solidFill>
              <a:cs typeface="Calibri" panose="020F0502020204030204" pitchFamily="34" charset="0"/>
            </a:endParaRPr>
          </a:p>
        </p:txBody>
      </p:sp>
      <p:sp>
        <p:nvSpPr>
          <p:cNvPr id="12" name="Rettangolo 11"/>
          <p:cNvSpPr/>
          <p:nvPr/>
        </p:nvSpPr>
        <p:spPr>
          <a:xfrm>
            <a:off x="259358" y="1776782"/>
            <a:ext cx="11658600" cy="3816429"/>
          </a:xfrm>
          <a:prstGeom prst="rect">
            <a:avLst/>
          </a:prstGeom>
        </p:spPr>
        <p:txBody>
          <a:bodyPr wrap="square">
            <a:spAutoFit/>
          </a:bodyPr>
          <a:lstStyle/>
          <a:p>
            <a:pPr marL="342900" lvl="2" indent="-342900" algn="just">
              <a:spcBef>
                <a:spcPts val="0"/>
              </a:spcBef>
              <a:spcAft>
                <a:spcPts val="2400"/>
              </a:spcAft>
              <a:buFont typeface="Arial" panose="020B0604020202020204" pitchFamily="34" charset="0"/>
              <a:buChar char="•"/>
              <a:tabLst>
                <a:tab pos="266700" algn="l"/>
              </a:tabLst>
            </a:pPr>
            <a:r>
              <a:rPr lang="en-US" sz="2300" b="1" dirty="0">
                <a:solidFill>
                  <a:schemeClr val="accent4"/>
                </a:solidFill>
                <a:cs typeface="Calibri" panose="020F0502020204030204" pitchFamily="34" charset="0"/>
              </a:rPr>
              <a:t>The IMF Sovereign Debt Investor </a:t>
            </a:r>
            <a:r>
              <a:rPr lang="en-US" sz="2300" b="1" dirty="0" smtClean="0">
                <a:solidFill>
                  <a:schemeClr val="accent4"/>
                </a:solidFill>
                <a:cs typeface="Calibri" panose="020F0502020204030204" pitchFamily="34" charset="0"/>
              </a:rPr>
              <a:t>Base</a:t>
            </a:r>
            <a:r>
              <a:rPr lang="en-US" sz="2300" dirty="0" smtClean="0">
                <a:solidFill>
                  <a:schemeClr val="accent4"/>
                </a:solidFill>
                <a:cs typeface="Calibri" panose="020F0502020204030204" pitchFamily="34" charset="0"/>
              </a:rPr>
              <a:t>, which</a:t>
            </a:r>
            <a:r>
              <a:rPr lang="en-US" sz="2300" b="1" dirty="0" smtClean="0">
                <a:solidFill>
                  <a:schemeClr val="accent4"/>
                </a:solidFill>
                <a:cs typeface="Calibri" panose="020F0502020204030204" pitchFamily="34" charset="0"/>
              </a:rPr>
              <a:t> </a:t>
            </a:r>
            <a:r>
              <a:rPr lang="en-US" sz="2300" dirty="0" smtClean="0">
                <a:solidFill>
                  <a:schemeClr val="accent4"/>
                </a:solidFill>
                <a:cs typeface="Calibri" panose="020F0502020204030204" pitchFamily="34" charset="0"/>
              </a:rPr>
              <a:t>compiles data </a:t>
            </a:r>
            <a:r>
              <a:rPr lang="en-US" sz="2300" dirty="0">
                <a:solidFill>
                  <a:schemeClr val="accent4"/>
                </a:solidFill>
                <a:cs typeface="Calibri" panose="020F0502020204030204" pitchFamily="34" charset="0"/>
              </a:rPr>
              <a:t>on the investor base </a:t>
            </a:r>
            <a:r>
              <a:rPr lang="en-US" sz="2300" dirty="0" smtClean="0">
                <a:solidFill>
                  <a:schemeClr val="accent4"/>
                </a:solidFill>
                <a:cs typeface="Calibri" panose="020F0502020204030204" pitchFamily="34" charset="0"/>
              </a:rPr>
              <a:t>(identifying “official sector”, “banks” </a:t>
            </a:r>
            <a:r>
              <a:rPr lang="en-US" sz="2300" dirty="0">
                <a:solidFill>
                  <a:schemeClr val="accent4"/>
                </a:solidFill>
                <a:cs typeface="Calibri" panose="020F0502020204030204" pitchFamily="34" charset="0"/>
              </a:rPr>
              <a:t>and </a:t>
            </a:r>
            <a:r>
              <a:rPr lang="en-US" sz="2300" dirty="0" smtClean="0">
                <a:solidFill>
                  <a:schemeClr val="accent4"/>
                </a:solidFill>
                <a:cs typeface="Calibri" panose="020F0502020204030204" pitchFamily="34" charset="0"/>
              </a:rPr>
              <a:t>“non-banks” holdings) and discriminates between </a:t>
            </a:r>
            <a:r>
              <a:rPr lang="en-US" sz="2300" b="1" dirty="0">
                <a:solidFill>
                  <a:schemeClr val="accent4"/>
                </a:solidFill>
                <a:cs typeface="Calibri" panose="020F0502020204030204" pitchFamily="34" charset="0"/>
              </a:rPr>
              <a:t>foreign and domestic </a:t>
            </a:r>
            <a:r>
              <a:rPr lang="en-US" sz="2300" b="1" dirty="0" smtClean="0">
                <a:solidFill>
                  <a:schemeClr val="accent4"/>
                </a:solidFill>
                <a:cs typeface="Calibri" panose="020F0502020204030204" pitchFamily="34" charset="0"/>
              </a:rPr>
              <a:t>holders </a:t>
            </a:r>
            <a:r>
              <a:rPr lang="en-US" sz="2300" dirty="0" smtClean="0">
                <a:solidFill>
                  <a:schemeClr val="accent4"/>
                </a:solidFill>
                <a:cs typeface="Calibri" panose="020F0502020204030204" pitchFamily="34" charset="0"/>
              </a:rPr>
              <a:t>for 22 EMEs</a:t>
            </a:r>
          </a:p>
          <a:p>
            <a:pPr marL="342900" lvl="2" indent="-342900" algn="just">
              <a:spcBef>
                <a:spcPts val="1200"/>
              </a:spcBef>
              <a:spcAft>
                <a:spcPts val="2400"/>
              </a:spcAft>
              <a:buFont typeface="Arial" panose="020B0604020202020204" pitchFamily="34" charset="0"/>
              <a:buChar char="•"/>
              <a:tabLst>
                <a:tab pos="266700" algn="l"/>
              </a:tabLst>
            </a:pPr>
            <a:r>
              <a:rPr lang="en-US" sz="2300" b="1" dirty="0" smtClean="0">
                <a:solidFill>
                  <a:schemeClr val="accent4"/>
                </a:solidFill>
                <a:cs typeface="Calibri" panose="020F0502020204030204" pitchFamily="34" charset="0"/>
              </a:rPr>
              <a:t>The IIF Global </a:t>
            </a:r>
            <a:r>
              <a:rPr lang="en-US" sz="2300" b="1" dirty="0">
                <a:solidFill>
                  <a:schemeClr val="accent4"/>
                </a:solidFill>
                <a:cs typeface="Calibri" panose="020F0502020204030204" pitchFamily="34" charset="0"/>
              </a:rPr>
              <a:t>Debt </a:t>
            </a:r>
            <a:r>
              <a:rPr lang="en-US" sz="2300" b="1" dirty="0" smtClean="0">
                <a:solidFill>
                  <a:schemeClr val="accent4"/>
                </a:solidFill>
                <a:cs typeface="Calibri" panose="020F0502020204030204" pitchFamily="34" charset="0"/>
              </a:rPr>
              <a:t>Database</a:t>
            </a:r>
            <a:r>
              <a:rPr lang="en-US" sz="2300" dirty="0" smtClean="0">
                <a:solidFill>
                  <a:schemeClr val="accent4"/>
                </a:solidFill>
                <a:cs typeface="Calibri" panose="020F0502020204030204" pitchFamily="34" charset="0"/>
              </a:rPr>
              <a:t>, which covers private sector debt (identifying household, non-financial corporate and financial corporate debt) and discriminates between </a:t>
            </a:r>
            <a:r>
              <a:rPr lang="en-US" sz="2300" b="1" dirty="0" smtClean="0">
                <a:solidFill>
                  <a:schemeClr val="accent4"/>
                </a:solidFill>
                <a:cs typeface="Calibri" panose="020F0502020204030204" pitchFamily="34" charset="0"/>
              </a:rPr>
              <a:t>foreign and local currency denomination</a:t>
            </a:r>
            <a:r>
              <a:rPr lang="en-US" sz="2300" dirty="0" smtClean="0">
                <a:solidFill>
                  <a:schemeClr val="accent4"/>
                </a:solidFill>
                <a:cs typeface="Calibri" panose="020F0502020204030204" pitchFamily="34" charset="0"/>
              </a:rPr>
              <a:t> for 18 out of the 22 EMEs covered in the IMF dataset</a:t>
            </a:r>
          </a:p>
          <a:p>
            <a:pPr marL="0" lvl="2" algn="just">
              <a:spcBef>
                <a:spcPts val="0"/>
              </a:spcBef>
              <a:spcAft>
                <a:spcPts val="1200"/>
              </a:spcAft>
              <a:tabLst>
                <a:tab pos="266700" algn="l"/>
              </a:tabLst>
            </a:pPr>
            <a:r>
              <a:rPr lang="en-US" sz="2300" dirty="0" smtClean="0">
                <a:solidFill>
                  <a:schemeClr val="accent4"/>
                </a:solidFill>
                <a:cs typeface="Calibri" panose="020F0502020204030204" pitchFamily="34" charset="0"/>
              </a:rPr>
              <a:t>All datasets are published on a quarterly basis and available from 2004 to 2021</a:t>
            </a:r>
            <a:endParaRPr lang="en-US" sz="2300" dirty="0">
              <a:solidFill>
                <a:schemeClr val="accent4"/>
              </a:solidFill>
              <a:cs typeface="Calibri" panose="020F0502020204030204" pitchFamily="34" charset="0"/>
            </a:endParaRPr>
          </a:p>
        </p:txBody>
      </p:sp>
    </p:spTree>
    <p:extLst>
      <p:ext uri="{BB962C8B-B14F-4D97-AF65-F5344CB8AC3E}">
        <p14:creationId xmlns:p14="http://schemas.microsoft.com/office/powerpoint/2010/main" val="26497270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2. </a:t>
            </a:r>
            <a:r>
              <a:rPr lang="en-GB" altLang="it-IT" sz="3000" b="1" dirty="0">
                <a:solidFill>
                  <a:schemeClr val="bg1"/>
                </a:solidFill>
                <a:latin typeface="+mj-lt"/>
                <a:cs typeface="Calibri" panose="020F0502020204030204" pitchFamily="34" charset="0"/>
              </a:rPr>
              <a:t>Public and private sector </a:t>
            </a:r>
            <a:r>
              <a:rPr lang="en-GB" altLang="it-IT" sz="3000" b="1" dirty="0" smtClean="0">
                <a:solidFill>
                  <a:schemeClr val="bg1"/>
                </a:solidFill>
                <a:latin typeface="+mj-lt"/>
                <a:cs typeface="Calibri" panose="020F0502020204030204" pitchFamily="34" charset="0"/>
              </a:rPr>
              <a:t>debt </a:t>
            </a:r>
            <a:r>
              <a:rPr lang="en-GB" altLang="it-IT" sz="3000" b="1" dirty="0">
                <a:solidFill>
                  <a:schemeClr val="bg1"/>
                </a:solidFill>
                <a:latin typeface="+mj-lt"/>
                <a:cs typeface="Calibri" panose="020F0502020204030204" pitchFamily="34" charset="0"/>
              </a:rPr>
              <a:t>in EMEs: stylized facts</a:t>
            </a:r>
            <a:endParaRPr lang="it-IT" altLang="it-IT" sz="3000" b="1" dirty="0" smtClean="0">
              <a:solidFill>
                <a:schemeClr val="bg1"/>
              </a:solidFill>
              <a:latin typeface="+mj-lt"/>
              <a:cs typeface="Calibri" panose="020F0502020204030204" pitchFamily="34" charset="0"/>
            </a:endParaRPr>
          </a:p>
        </p:txBody>
      </p:sp>
      <p:pic>
        <p:nvPicPr>
          <p:cNvPr id="10" name="Immagine 9"/>
          <p:cNvPicPr preferRelativeResize="0"/>
          <p:nvPr/>
        </p:nvPicPr>
        <p:blipFill>
          <a:blip r:embed="rId3" cstate="print">
            <a:extLst>
              <a:ext uri="{28A0092B-C50C-407E-A947-70E740481C1C}">
                <a14:useLocalDpi xmlns:a14="http://schemas.microsoft.com/office/drawing/2010/main" val="0"/>
              </a:ext>
            </a:extLst>
          </a:blip>
          <a:srcRect/>
          <a:stretch>
            <a:fillRect/>
          </a:stretch>
        </p:blipFill>
        <p:spPr bwMode="auto">
          <a:xfrm>
            <a:off x="8542" y="1828800"/>
            <a:ext cx="6094800" cy="4694400"/>
          </a:xfrm>
          <a:prstGeom prst="rect">
            <a:avLst/>
          </a:prstGeom>
          <a:noFill/>
          <a:ln>
            <a:noFill/>
          </a:ln>
        </p:spPr>
      </p:pic>
      <p:pic>
        <p:nvPicPr>
          <p:cNvPr id="11" name="Immagine 10"/>
          <p:cNvPicPr preferRelativeResize="0"/>
          <p:nvPr/>
        </p:nvPicPr>
        <p:blipFill>
          <a:blip r:embed="rId4" cstate="print">
            <a:extLst>
              <a:ext uri="{28A0092B-C50C-407E-A947-70E740481C1C}">
                <a14:useLocalDpi xmlns:a14="http://schemas.microsoft.com/office/drawing/2010/main" val="0"/>
              </a:ext>
            </a:extLst>
          </a:blip>
          <a:srcRect/>
          <a:stretch>
            <a:fillRect/>
          </a:stretch>
        </p:blipFill>
        <p:spPr bwMode="auto">
          <a:xfrm>
            <a:off x="6097200" y="1828800"/>
            <a:ext cx="6094800" cy="4694400"/>
          </a:xfrm>
          <a:prstGeom prst="rect">
            <a:avLst/>
          </a:prstGeom>
          <a:noFill/>
          <a:ln>
            <a:noFill/>
          </a:ln>
        </p:spPr>
      </p:pic>
      <p:sp>
        <p:nvSpPr>
          <p:cNvPr id="8" name="Rettangolo 7"/>
          <p:cNvSpPr/>
          <p:nvPr/>
        </p:nvSpPr>
        <p:spPr>
          <a:xfrm>
            <a:off x="8542" y="744462"/>
            <a:ext cx="12168776" cy="830997"/>
          </a:xfrm>
          <a:prstGeom prst="rect">
            <a:avLst/>
          </a:prstGeom>
        </p:spPr>
        <p:txBody>
          <a:bodyPr wrap="square">
            <a:spAutoFit/>
          </a:bodyPr>
          <a:lstStyle/>
          <a:p>
            <a:pPr marL="0" lvl="2" algn="ctr">
              <a:spcBef>
                <a:spcPts val="1200"/>
              </a:spcBef>
              <a:spcAft>
                <a:spcPts val="0"/>
              </a:spcAft>
              <a:tabLst>
                <a:tab pos="266700" algn="l"/>
              </a:tabLst>
            </a:pPr>
            <a:r>
              <a:rPr lang="en-US" sz="2400" b="1" dirty="0" smtClean="0">
                <a:solidFill>
                  <a:schemeClr val="accent4"/>
                </a:solidFill>
                <a:cs typeface="Calibri" panose="020F0502020204030204" pitchFamily="34" charset="0"/>
              </a:rPr>
              <a:t>Public debt increases </a:t>
            </a:r>
            <a:r>
              <a:rPr lang="en-US" sz="2400" dirty="0" smtClean="0">
                <a:solidFill>
                  <a:schemeClr val="accent4"/>
                </a:solidFill>
                <a:cs typeface="Calibri" panose="020F0502020204030204" pitchFamily="34" charset="0"/>
              </a:rPr>
              <a:t>(</a:t>
            </a:r>
            <a:r>
              <a:rPr lang="en-US" sz="2400" dirty="0" smtClean="0">
                <a:solidFill>
                  <a:schemeClr val="tx1"/>
                </a:solidFill>
                <a:cs typeface="Calibri" panose="020F0502020204030204" pitchFamily="34" charset="0"/>
              </a:rPr>
              <a:t>mainly held by domestic banks) </a:t>
            </a:r>
          </a:p>
          <a:p>
            <a:pPr marL="0" lvl="2" algn="ctr">
              <a:spcBef>
                <a:spcPts val="0"/>
              </a:spcBef>
              <a:spcAft>
                <a:spcPts val="0"/>
              </a:spcAft>
              <a:tabLst>
                <a:tab pos="266700" algn="l"/>
              </a:tabLst>
            </a:pPr>
            <a:r>
              <a:rPr lang="en-US" sz="2400" dirty="0" smtClean="0">
                <a:solidFill>
                  <a:schemeClr val="tx1"/>
                </a:solidFill>
                <a:cs typeface="Calibri" panose="020F0502020204030204" pitchFamily="34" charset="0"/>
              </a:rPr>
              <a:t>while the </a:t>
            </a:r>
            <a:r>
              <a:rPr lang="en-US" sz="2400" b="1" dirty="0" smtClean="0">
                <a:solidFill>
                  <a:schemeClr val="tx1"/>
                </a:solidFill>
                <a:cs typeface="Calibri" panose="020F0502020204030204" pitchFamily="34" charset="0"/>
              </a:rPr>
              <a:t>share held by foreign </a:t>
            </a:r>
            <a:r>
              <a:rPr lang="en-US" sz="2400" b="1" dirty="0" smtClean="0">
                <a:solidFill>
                  <a:schemeClr val="accent4"/>
                </a:solidFill>
                <a:cs typeface="Calibri" panose="020F0502020204030204" pitchFamily="34" charset="0"/>
              </a:rPr>
              <a:t>investors decreases</a:t>
            </a:r>
            <a:endParaRPr lang="en-US" sz="2400" b="1" dirty="0">
              <a:solidFill>
                <a:schemeClr val="accent4"/>
              </a:solidFill>
              <a:cs typeface="Calibri" panose="020F0502020204030204" pitchFamily="34" charset="0"/>
            </a:endParaRPr>
          </a:p>
        </p:txBody>
      </p:sp>
    </p:spTree>
    <p:extLst>
      <p:ext uri="{BB962C8B-B14F-4D97-AF65-F5344CB8AC3E}">
        <p14:creationId xmlns:p14="http://schemas.microsoft.com/office/powerpoint/2010/main" val="7052742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2. </a:t>
            </a:r>
            <a:r>
              <a:rPr lang="en-GB" altLang="it-IT" sz="3000" b="1" dirty="0">
                <a:solidFill>
                  <a:schemeClr val="bg1"/>
                </a:solidFill>
                <a:latin typeface="+mj-lt"/>
                <a:cs typeface="Calibri" panose="020F0502020204030204" pitchFamily="34" charset="0"/>
              </a:rPr>
              <a:t>Public and private sector </a:t>
            </a:r>
            <a:r>
              <a:rPr lang="en-GB" altLang="it-IT" sz="3000" b="1" dirty="0" smtClean="0">
                <a:solidFill>
                  <a:schemeClr val="bg1"/>
                </a:solidFill>
                <a:latin typeface="+mj-lt"/>
                <a:cs typeface="Calibri" panose="020F0502020204030204" pitchFamily="34" charset="0"/>
              </a:rPr>
              <a:t>debt </a:t>
            </a:r>
            <a:r>
              <a:rPr lang="en-GB" altLang="it-IT" sz="3000" b="1" dirty="0">
                <a:solidFill>
                  <a:schemeClr val="bg1"/>
                </a:solidFill>
                <a:latin typeface="+mj-lt"/>
                <a:cs typeface="Calibri" panose="020F0502020204030204" pitchFamily="34" charset="0"/>
              </a:rPr>
              <a:t>in EMEs: stylized facts</a:t>
            </a:r>
            <a:endParaRPr lang="it-IT" altLang="it-IT" sz="3000" b="1" dirty="0" smtClean="0">
              <a:solidFill>
                <a:schemeClr val="bg1"/>
              </a:solidFill>
              <a:latin typeface="+mj-lt"/>
              <a:cs typeface="Calibri" panose="020F0502020204030204" pitchFamily="34" charset="0"/>
            </a:endParaRPr>
          </a:p>
        </p:txBody>
      </p:sp>
      <p:pic>
        <p:nvPicPr>
          <p:cNvPr id="10" name="Immagine 9"/>
          <p:cNvPicPr preferRelativeResize="0"/>
          <p:nvPr/>
        </p:nvPicPr>
        <p:blipFill>
          <a:blip r:embed="rId3" cstate="print">
            <a:extLst>
              <a:ext uri="{28A0092B-C50C-407E-A947-70E740481C1C}">
                <a14:useLocalDpi xmlns:a14="http://schemas.microsoft.com/office/drawing/2010/main" val="0"/>
              </a:ext>
            </a:extLst>
          </a:blip>
          <a:srcRect/>
          <a:stretch>
            <a:fillRect/>
          </a:stretch>
        </p:blipFill>
        <p:spPr bwMode="auto">
          <a:xfrm>
            <a:off x="-1" y="1447800"/>
            <a:ext cx="6094800" cy="4694400"/>
          </a:xfrm>
          <a:prstGeom prst="rect">
            <a:avLst/>
          </a:prstGeom>
          <a:noFill/>
          <a:ln>
            <a:noFill/>
          </a:ln>
        </p:spPr>
      </p:pic>
      <p:sp>
        <p:nvSpPr>
          <p:cNvPr id="8" name="Rettangolo 7"/>
          <p:cNvSpPr/>
          <p:nvPr/>
        </p:nvSpPr>
        <p:spPr>
          <a:xfrm>
            <a:off x="163059" y="744462"/>
            <a:ext cx="11921269" cy="494751"/>
          </a:xfrm>
          <a:prstGeom prst="rect">
            <a:avLst/>
          </a:prstGeom>
        </p:spPr>
        <p:txBody>
          <a:bodyPr wrap="square">
            <a:spAutoFit/>
          </a:bodyPr>
          <a:lstStyle/>
          <a:p>
            <a:pPr marL="0" lvl="2" algn="ctr">
              <a:lnSpc>
                <a:spcPct val="120000"/>
              </a:lnSpc>
              <a:spcBef>
                <a:spcPts val="1200"/>
              </a:spcBef>
              <a:spcAft>
                <a:spcPts val="1200"/>
              </a:spcAft>
              <a:tabLst>
                <a:tab pos="266700" algn="l"/>
              </a:tabLst>
            </a:pPr>
            <a:r>
              <a:rPr lang="en-US" sz="2400" b="1" dirty="0" smtClean="0">
                <a:solidFill>
                  <a:schemeClr val="accent4"/>
                </a:solidFill>
                <a:cs typeface="Calibri" panose="020F0502020204030204" pitchFamily="34" charset="0"/>
              </a:rPr>
              <a:t>Private debt increases:  </a:t>
            </a:r>
            <a:r>
              <a:rPr lang="en-US" sz="2400" dirty="0" smtClean="0">
                <a:solidFill>
                  <a:schemeClr val="accent4"/>
                </a:solidFill>
                <a:cs typeface="Calibri" panose="020F0502020204030204" pitchFamily="34" charset="0"/>
              </a:rPr>
              <a:t>the bulk is </a:t>
            </a:r>
            <a:r>
              <a:rPr lang="en-US" sz="2400" b="1" dirty="0" smtClean="0">
                <a:solidFill>
                  <a:schemeClr val="accent4"/>
                </a:solidFill>
                <a:cs typeface="Calibri" panose="020F0502020204030204" pitchFamily="34" charset="0"/>
              </a:rPr>
              <a:t>corporate</a:t>
            </a:r>
            <a:r>
              <a:rPr lang="en-US" sz="2400" dirty="0" smtClean="0">
                <a:solidFill>
                  <a:schemeClr val="accent4"/>
                </a:solidFill>
                <a:cs typeface="Calibri" panose="020F0502020204030204" pitchFamily="34" charset="0"/>
              </a:rPr>
              <a:t> (China) and in </a:t>
            </a:r>
            <a:r>
              <a:rPr lang="en-US" sz="2400" b="1" dirty="0" smtClean="0">
                <a:solidFill>
                  <a:schemeClr val="accent4"/>
                </a:solidFill>
                <a:cs typeface="Calibri" panose="020F0502020204030204" pitchFamily="34" charset="0"/>
              </a:rPr>
              <a:t>local</a:t>
            </a:r>
            <a:r>
              <a:rPr lang="en-US" sz="2400" dirty="0" smtClean="0">
                <a:solidFill>
                  <a:schemeClr val="accent4"/>
                </a:solidFill>
                <a:cs typeface="Calibri" panose="020F0502020204030204" pitchFamily="34" charset="0"/>
              </a:rPr>
              <a:t> </a:t>
            </a:r>
            <a:r>
              <a:rPr lang="en-US" sz="2400" b="1" dirty="0" smtClean="0">
                <a:solidFill>
                  <a:schemeClr val="accent4"/>
                </a:solidFill>
                <a:cs typeface="Calibri" panose="020F0502020204030204" pitchFamily="34" charset="0"/>
              </a:rPr>
              <a:t>currency</a:t>
            </a:r>
            <a:endParaRPr lang="en-US" sz="2400" b="1" dirty="0">
              <a:solidFill>
                <a:schemeClr val="accent4"/>
              </a:solidFill>
              <a:cs typeface="Calibri" panose="020F0502020204030204" pitchFamily="34" charset="0"/>
            </a:endParaRPr>
          </a:p>
        </p:txBody>
      </p:sp>
      <p:pic>
        <p:nvPicPr>
          <p:cNvPr id="9" name="Immagine 8"/>
          <p:cNvPicPr preferRelativeResize="0"/>
          <p:nvPr/>
        </p:nvPicPr>
        <p:blipFill>
          <a:blip r:embed="rId4" cstate="print">
            <a:extLst>
              <a:ext uri="{28A0092B-C50C-407E-A947-70E740481C1C}">
                <a14:useLocalDpi xmlns:a14="http://schemas.microsoft.com/office/drawing/2010/main" val="0"/>
              </a:ext>
            </a:extLst>
          </a:blip>
          <a:srcRect/>
          <a:stretch>
            <a:fillRect/>
          </a:stretch>
        </p:blipFill>
        <p:spPr bwMode="auto">
          <a:xfrm>
            <a:off x="6082517" y="1447800"/>
            <a:ext cx="6094800" cy="4694400"/>
          </a:xfrm>
          <a:prstGeom prst="rect">
            <a:avLst/>
          </a:prstGeom>
          <a:noFill/>
          <a:ln>
            <a:noFill/>
          </a:ln>
        </p:spPr>
      </p:pic>
    </p:spTree>
    <p:extLst>
      <p:ext uri="{BB962C8B-B14F-4D97-AF65-F5344CB8AC3E}">
        <p14:creationId xmlns:p14="http://schemas.microsoft.com/office/powerpoint/2010/main" val="9874140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3.1 </a:t>
            </a:r>
            <a:r>
              <a:rPr lang="en-GB" altLang="it-IT" sz="3000" b="1" dirty="0" smtClean="0">
                <a:solidFill>
                  <a:schemeClr val="bg1"/>
                </a:solidFill>
                <a:latin typeface="+mj-lt"/>
                <a:cs typeface="Calibri" panose="020F0502020204030204" pitchFamily="34" charset="0"/>
              </a:rPr>
              <a:t>Setting the stage: the identification of the shock (1)</a:t>
            </a:r>
            <a:endParaRPr lang="it-IT" altLang="it-IT" sz="3000" b="1" dirty="0" smtClean="0">
              <a:solidFill>
                <a:schemeClr val="bg1"/>
              </a:solidFill>
              <a:latin typeface="+mj-lt"/>
              <a:cs typeface="Calibri" panose="020F0502020204030204" pitchFamily="34" charset="0"/>
            </a:endParaRPr>
          </a:p>
        </p:txBody>
      </p:sp>
      <p:sp>
        <p:nvSpPr>
          <p:cNvPr id="9" name="Rettangolo 8"/>
          <p:cNvSpPr/>
          <p:nvPr/>
        </p:nvSpPr>
        <p:spPr>
          <a:xfrm>
            <a:off x="228600" y="671044"/>
            <a:ext cx="11658600" cy="1015663"/>
          </a:xfrm>
          <a:prstGeom prst="rect">
            <a:avLst/>
          </a:prstGeom>
        </p:spPr>
        <p:txBody>
          <a:bodyPr wrap="square">
            <a:spAutoFit/>
          </a:bodyPr>
          <a:lstStyle/>
          <a:p>
            <a:pPr marL="0" lvl="2" algn="just">
              <a:spcBef>
                <a:spcPts val="0"/>
              </a:spcBef>
              <a:spcAft>
                <a:spcPts val="600"/>
              </a:spcAft>
              <a:tabLst>
                <a:tab pos="266700" algn="l"/>
              </a:tabLst>
            </a:pPr>
            <a:r>
              <a:rPr lang="en-US" sz="2000" dirty="0" smtClean="0">
                <a:solidFill>
                  <a:schemeClr val="accent4"/>
                </a:solidFill>
                <a:cs typeface="Calibri" panose="020F0502020204030204" pitchFamily="34" charset="0"/>
              </a:rPr>
              <a:t>Following the literature (</a:t>
            </a:r>
            <a:r>
              <a:rPr lang="en-US" sz="2000" dirty="0" err="1" smtClean="0">
                <a:solidFill>
                  <a:schemeClr val="accent4"/>
                </a:solidFill>
                <a:cs typeface="Calibri" panose="020F0502020204030204" pitchFamily="34" charset="0"/>
              </a:rPr>
              <a:t>Iacoviello</a:t>
            </a:r>
            <a:r>
              <a:rPr lang="en-US" sz="2000" dirty="0" smtClean="0">
                <a:solidFill>
                  <a:schemeClr val="accent4"/>
                </a:solidFill>
                <a:cs typeface="Calibri" panose="020F0502020204030204" pitchFamily="34" charset="0"/>
              </a:rPr>
              <a:t> and Navarro, 2019), we identify a US monetary </a:t>
            </a:r>
            <a:r>
              <a:rPr lang="en-US" sz="2000" dirty="0" smtClean="0">
                <a:solidFill>
                  <a:schemeClr val="tx1"/>
                </a:solidFill>
                <a:cs typeface="Calibri" panose="020F0502020204030204" pitchFamily="34" charset="0"/>
              </a:rPr>
              <a:t>policy shock by regressing the </a:t>
            </a:r>
            <a:r>
              <a:rPr lang="en-US" sz="2000" dirty="0">
                <a:solidFill>
                  <a:schemeClr val="tx1"/>
                </a:solidFill>
                <a:cs typeface="Calibri" panose="020F0502020204030204" pitchFamily="34" charset="0"/>
              </a:rPr>
              <a:t>F</a:t>
            </a:r>
            <a:r>
              <a:rPr lang="en-US" sz="2000" dirty="0" smtClean="0">
                <a:solidFill>
                  <a:schemeClr val="tx1"/>
                </a:solidFill>
                <a:cs typeface="Calibri" panose="020F0502020204030204" pitchFamily="34" charset="0"/>
              </a:rPr>
              <a:t>ederal Funds rate (</a:t>
            </a:r>
            <a:r>
              <a:rPr lang="en-US" sz="2000" i="1" dirty="0" err="1" smtClean="0">
                <a:solidFill>
                  <a:schemeClr val="tx1"/>
                </a:solidFill>
                <a:cs typeface="Calibri" panose="020F0502020204030204" pitchFamily="34" charset="0"/>
              </a:rPr>
              <a:t>r</a:t>
            </a:r>
            <a:r>
              <a:rPr lang="en-US" sz="2000" i="1" baseline="-25000" dirty="0" err="1" smtClean="0">
                <a:solidFill>
                  <a:schemeClr val="tx1"/>
                </a:solidFill>
                <a:cs typeface="Calibri" panose="020F0502020204030204" pitchFamily="34" charset="0"/>
              </a:rPr>
              <a:t>t</a:t>
            </a:r>
            <a:r>
              <a:rPr lang="en-US" sz="2000" dirty="0" smtClean="0">
                <a:solidFill>
                  <a:schemeClr val="tx1"/>
                </a:solidFill>
                <a:cs typeface="Calibri" panose="020F0502020204030204" pitchFamily="34" charset="0"/>
              </a:rPr>
              <a:t>) (the shadow rate between 2009 and 2015) on a set of </a:t>
            </a:r>
            <a:r>
              <a:rPr lang="en-US" sz="2000" dirty="0">
                <a:solidFill>
                  <a:schemeClr val="tx1"/>
                </a:solidFill>
                <a:cs typeface="Calibri" panose="020F0502020204030204" pitchFamily="34" charset="0"/>
              </a:rPr>
              <a:t>control variables (</a:t>
            </a:r>
            <a:r>
              <a:rPr lang="en-US" sz="2000" i="1" dirty="0" err="1">
                <a:solidFill>
                  <a:schemeClr val="tx1"/>
                </a:solidFill>
                <a:cs typeface="Calibri" panose="020F0502020204030204" pitchFamily="34" charset="0"/>
              </a:rPr>
              <a:t>Z</a:t>
            </a:r>
            <a:r>
              <a:rPr lang="en-US" sz="2000" i="1" baseline="-25000" dirty="0" err="1">
                <a:solidFill>
                  <a:schemeClr val="tx1"/>
                </a:solidFill>
                <a:cs typeface="Calibri" panose="020F0502020204030204" pitchFamily="34" charset="0"/>
              </a:rPr>
              <a:t>t</a:t>
            </a:r>
            <a:r>
              <a:rPr lang="en-US" sz="2000" dirty="0" smtClean="0">
                <a:solidFill>
                  <a:schemeClr val="tx1"/>
                </a:solidFill>
                <a:cs typeface="Calibri" panose="020F0502020204030204" pitchFamily="34" charset="0"/>
              </a:rPr>
              <a:t>) </a:t>
            </a:r>
            <a:r>
              <a:rPr lang="en-US" sz="2000" dirty="0">
                <a:solidFill>
                  <a:schemeClr val="tx1"/>
                </a:solidFill>
                <a:cs typeface="Calibri" panose="020F0502020204030204" pitchFamily="34" charset="0"/>
              </a:rPr>
              <a:t>and </a:t>
            </a:r>
            <a:r>
              <a:rPr lang="en-US" sz="2000" b="1" dirty="0" smtClean="0">
                <a:solidFill>
                  <a:schemeClr val="tx1"/>
                </a:solidFill>
                <a:cs typeface="Calibri" panose="020F0502020204030204" pitchFamily="34" charset="0"/>
              </a:rPr>
              <a:t>take the residuals </a:t>
            </a:r>
            <a:r>
              <a:rPr lang="en-US" sz="2000" dirty="0" smtClean="0">
                <a:solidFill>
                  <a:schemeClr val="tx1"/>
                </a:solidFill>
                <a:cs typeface="Calibri" panose="020F0502020204030204" pitchFamily="34" charset="0"/>
              </a:rPr>
              <a:t>(</a:t>
            </a:r>
            <a:r>
              <a:rPr lang="en-US" sz="2000" i="1" dirty="0" err="1" smtClean="0">
                <a:solidFill>
                  <a:schemeClr val="tx1"/>
                </a:solidFill>
                <a:cs typeface="Calibri" panose="020F0502020204030204" pitchFamily="34" charset="0"/>
              </a:rPr>
              <a:t>u</a:t>
            </a:r>
            <a:r>
              <a:rPr lang="en-US" sz="2000" i="1" baseline="-25000" dirty="0" err="1" smtClean="0">
                <a:solidFill>
                  <a:schemeClr val="tx1"/>
                </a:solidFill>
                <a:cs typeface="Calibri" panose="020F0502020204030204" pitchFamily="34" charset="0"/>
              </a:rPr>
              <a:t>t</a:t>
            </a:r>
            <a:r>
              <a:rPr lang="en-US" sz="2000" dirty="0" smtClean="0">
                <a:solidFill>
                  <a:schemeClr val="tx1"/>
                </a:solidFill>
                <a:cs typeface="Calibri" panose="020F0502020204030204" pitchFamily="34" charset="0"/>
              </a:rPr>
              <a:t>) as the identified shock:	</a:t>
            </a:r>
            <a:r>
              <a:rPr lang="en-US" sz="2000" i="1" dirty="0" err="1" smtClean="0">
                <a:solidFill>
                  <a:schemeClr val="accent4"/>
                </a:solidFill>
                <a:cs typeface="Calibri" panose="020F0502020204030204" pitchFamily="34" charset="0"/>
              </a:rPr>
              <a:t>r</a:t>
            </a:r>
            <a:r>
              <a:rPr lang="en-US" sz="2000" i="1" baseline="-25000" dirty="0" err="1" smtClean="0">
                <a:solidFill>
                  <a:schemeClr val="accent4"/>
                </a:solidFill>
                <a:cs typeface="Calibri" panose="020F0502020204030204" pitchFamily="34" charset="0"/>
              </a:rPr>
              <a:t>t</a:t>
            </a:r>
            <a:r>
              <a:rPr lang="en-US" sz="2000" i="1" baseline="-25000" dirty="0" smtClean="0">
                <a:solidFill>
                  <a:schemeClr val="accent4"/>
                </a:solidFill>
                <a:cs typeface="Calibri" panose="020F0502020204030204" pitchFamily="34" charset="0"/>
              </a:rPr>
              <a:t> </a:t>
            </a:r>
            <a:r>
              <a:rPr lang="en-US" sz="2000" i="1" dirty="0" smtClean="0">
                <a:solidFill>
                  <a:schemeClr val="accent4"/>
                </a:solidFill>
                <a:cs typeface="Calibri" panose="020F0502020204030204" pitchFamily="34" charset="0"/>
              </a:rPr>
              <a:t>= </a:t>
            </a:r>
            <a:r>
              <a:rPr lang="el-GR" sz="2000" i="1" dirty="0" smtClean="0">
                <a:solidFill>
                  <a:schemeClr val="accent4"/>
                </a:solidFill>
                <a:cs typeface="Calibri" panose="020F0502020204030204" pitchFamily="34" charset="0"/>
              </a:rPr>
              <a:t>θ</a:t>
            </a:r>
            <a:r>
              <a:rPr lang="it-IT" sz="2000" i="1" baseline="-25000" dirty="0" smtClean="0">
                <a:solidFill>
                  <a:schemeClr val="accent4"/>
                </a:solidFill>
                <a:cs typeface="Calibri" panose="020F0502020204030204" pitchFamily="34" charset="0"/>
              </a:rPr>
              <a:t>0 </a:t>
            </a:r>
            <a:r>
              <a:rPr lang="it-IT" sz="2000" i="1" dirty="0" smtClean="0">
                <a:solidFill>
                  <a:schemeClr val="accent4"/>
                </a:solidFill>
                <a:cs typeface="Calibri" panose="020F0502020204030204" pitchFamily="34" charset="0"/>
              </a:rPr>
              <a:t>+ </a:t>
            </a:r>
            <a:r>
              <a:rPr lang="el-GR" sz="2000" i="1" dirty="0" smtClean="0">
                <a:solidFill>
                  <a:schemeClr val="accent4"/>
                </a:solidFill>
                <a:cs typeface="Calibri" panose="020F0502020204030204" pitchFamily="34" charset="0"/>
              </a:rPr>
              <a:t>θ</a:t>
            </a:r>
            <a:r>
              <a:rPr lang="it-IT" sz="2000" i="1" baseline="-25000" dirty="0" smtClean="0">
                <a:solidFill>
                  <a:schemeClr val="accent4"/>
                </a:solidFill>
                <a:cs typeface="Calibri" panose="020F0502020204030204" pitchFamily="34" charset="0"/>
              </a:rPr>
              <a:t>1</a:t>
            </a:r>
            <a:r>
              <a:rPr lang="it-IT" sz="2000" i="1" dirty="0" smtClean="0">
                <a:solidFill>
                  <a:schemeClr val="accent4"/>
                </a:solidFill>
                <a:cs typeface="Calibri" panose="020F0502020204030204" pitchFamily="34" charset="0"/>
              </a:rPr>
              <a:t>Z</a:t>
            </a:r>
            <a:r>
              <a:rPr lang="en-US" sz="2000" i="1" baseline="-25000" dirty="0" smtClean="0">
                <a:solidFill>
                  <a:schemeClr val="accent4"/>
                </a:solidFill>
                <a:cs typeface="Calibri" panose="020F0502020204030204" pitchFamily="34" charset="0"/>
              </a:rPr>
              <a:t>t</a:t>
            </a:r>
            <a:r>
              <a:rPr lang="it-IT" sz="2000" i="1" dirty="0" smtClean="0">
                <a:solidFill>
                  <a:schemeClr val="accent4"/>
                </a:solidFill>
                <a:cs typeface="Calibri" panose="020F0502020204030204" pitchFamily="34" charset="0"/>
              </a:rPr>
              <a:t> + </a:t>
            </a:r>
            <a:r>
              <a:rPr lang="en-US" sz="2000" i="1" dirty="0" err="1">
                <a:solidFill>
                  <a:schemeClr val="accent4"/>
                </a:solidFill>
                <a:cs typeface="Calibri" panose="020F0502020204030204" pitchFamily="34" charset="0"/>
              </a:rPr>
              <a:t>u</a:t>
            </a:r>
            <a:r>
              <a:rPr lang="en-US" sz="2000" i="1" baseline="-25000" dirty="0" err="1">
                <a:solidFill>
                  <a:schemeClr val="accent4"/>
                </a:solidFill>
                <a:cs typeface="Calibri" panose="020F0502020204030204" pitchFamily="34" charset="0"/>
              </a:rPr>
              <a:t>t</a:t>
            </a:r>
            <a:endParaRPr lang="en-US" sz="2000" i="1" baseline="-25000" dirty="0" smtClean="0">
              <a:solidFill>
                <a:schemeClr val="accent4"/>
              </a:solidFill>
              <a:cs typeface="Calibri" panose="020F0502020204030204" pitchFamily="34" charset="0"/>
            </a:endParaRPr>
          </a:p>
        </p:txBody>
      </p:sp>
      <p:sp>
        <p:nvSpPr>
          <p:cNvPr id="8" name="Rettangolo 7"/>
          <p:cNvSpPr/>
          <p:nvPr/>
        </p:nvSpPr>
        <p:spPr>
          <a:xfrm>
            <a:off x="0" y="6317668"/>
            <a:ext cx="12192000" cy="400110"/>
          </a:xfrm>
          <a:prstGeom prst="rect">
            <a:avLst/>
          </a:prstGeom>
        </p:spPr>
        <p:txBody>
          <a:bodyPr wrap="square">
            <a:spAutoFit/>
          </a:bodyPr>
          <a:lstStyle/>
          <a:p>
            <a:pPr marL="0" lvl="2" algn="just">
              <a:spcBef>
                <a:spcPts val="0"/>
              </a:spcBef>
              <a:spcAft>
                <a:spcPts val="600"/>
              </a:spcAft>
              <a:tabLst>
                <a:tab pos="266700" algn="l"/>
              </a:tabLst>
            </a:pPr>
            <a:r>
              <a:rPr lang="en-US" sz="2000" i="1" dirty="0" err="1" smtClean="0">
                <a:solidFill>
                  <a:schemeClr val="tx1"/>
                </a:solidFill>
                <a:cs typeface="Calibri" panose="020F0502020204030204" pitchFamily="34" charset="0"/>
              </a:rPr>
              <a:t>Z</a:t>
            </a:r>
            <a:r>
              <a:rPr lang="en-US" sz="2000" i="1" baseline="-25000" dirty="0" err="1" smtClean="0">
                <a:solidFill>
                  <a:schemeClr val="tx1"/>
                </a:solidFill>
                <a:cs typeface="Calibri" panose="020F0502020204030204" pitchFamily="34" charset="0"/>
              </a:rPr>
              <a:t>t</a:t>
            </a:r>
            <a:r>
              <a:rPr lang="en-US" sz="2000" dirty="0" smtClean="0">
                <a:solidFill>
                  <a:schemeClr val="tx1"/>
                </a:solidFill>
                <a:cs typeface="Calibri" panose="020F0502020204030204" pitchFamily="34" charset="0"/>
              </a:rPr>
              <a:t> includes current and lagged values of US growth and inflation, foreign growth and lagged FF </a:t>
            </a:r>
            <a:r>
              <a:rPr lang="en-US" sz="2000" dirty="0">
                <a:solidFill>
                  <a:schemeClr val="tx1"/>
                </a:solidFill>
                <a:cs typeface="Calibri" panose="020F0502020204030204" pitchFamily="34" charset="0"/>
              </a:rPr>
              <a:t>rates (</a:t>
            </a:r>
            <a:r>
              <a:rPr lang="en-US" sz="2000" i="1" dirty="0" err="1">
                <a:solidFill>
                  <a:schemeClr val="tx1"/>
                </a:solidFill>
                <a:cs typeface="Calibri" panose="020F0502020204030204" pitchFamily="34" charset="0"/>
              </a:rPr>
              <a:t>r</a:t>
            </a:r>
            <a:r>
              <a:rPr lang="en-US" sz="2000" i="1" baseline="-25000" dirty="0" err="1">
                <a:solidFill>
                  <a:schemeClr val="tx1"/>
                </a:solidFill>
                <a:cs typeface="Calibri" panose="020F0502020204030204" pitchFamily="34" charset="0"/>
              </a:rPr>
              <a:t>t</a:t>
            </a:r>
            <a:r>
              <a:rPr lang="en-US" sz="2000" dirty="0" smtClean="0">
                <a:solidFill>
                  <a:schemeClr val="tx1"/>
                </a:solidFill>
                <a:cs typeface="Calibri" panose="020F0502020204030204" pitchFamily="34" charset="0"/>
              </a:rPr>
              <a:t>) </a:t>
            </a:r>
            <a:endParaRPr lang="en-US" sz="2000" i="1" baseline="-25000" dirty="0" smtClean="0">
              <a:solidFill>
                <a:schemeClr val="accent4"/>
              </a:solidFill>
              <a:cs typeface="Calibri" panose="020F0502020204030204" pitchFamily="34" charset="0"/>
            </a:endParaRPr>
          </a:p>
        </p:txBody>
      </p:sp>
      <p:pic>
        <p:nvPicPr>
          <p:cNvPr id="2" name="Immagine 1"/>
          <p:cNvPicPr>
            <a:picLocks noChangeAspect="1"/>
          </p:cNvPicPr>
          <p:nvPr/>
        </p:nvPicPr>
        <p:blipFill>
          <a:blip r:embed="rId3"/>
          <a:stretch>
            <a:fillRect/>
          </a:stretch>
        </p:blipFill>
        <p:spPr>
          <a:xfrm>
            <a:off x="3047999" y="1828800"/>
            <a:ext cx="6445391" cy="4343400"/>
          </a:xfrm>
          <a:prstGeom prst="rect">
            <a:avLst/>
          </a:prstGeom>
        </p:spPr>
      </p:pic>
    </p:spTree>
    <p:extLst>
      <p:ext uri="{BB962C8B-B14F-4D97-AF65-F5344CB8AC3E}">
        <p14:creationId xmlns:p14="http://schemas.microsoft.com/office/powerpoint/2010/main" val="2944524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3.1 </a:t>
            </a:r>
            <a:r>
              <a:rPr lang="en-GB" altLang="it-IT" sz="3000" b="1" dirty="0" smtClean="0">
                <a:solidFill>
                  <a:schemeClr val="bg1"/>
                </a:solidFill>
                <a:latin typeface="+mj-lt"/>
                <a:cs typeface="Calibri" panose="020F0502020204030204" pitchFamily="34" charset="0"/>
              </a:rPr>
              <a:t>Setting the stage: the identification of the shock (2)</a:t>
            </a:r>
            <a:endParaRPr lang="it-IT" altLang="it-IT" sz="3000" b="1" dirty="0" smtClean="0">
              <a:solidFill>
                <a:schemeClr val="bg1"/>
              </a:solidFill>
              <a:latin typeface="+mj-lt"/>
              <a:cs typeface="Calibri" panose="020F0502020204030204" pitchFamily="34" charset="0"/>
            </a:endParaRPr>
          </a:p>
        </p:txBody>
      </p:sp>
      <p:sp>
        <p:nvSpPr>
          <p:cNvPr id="9" name="Rettangolo 8"/>
          <p:cNvSpPr/>
          <p:nvPr/>
        </p:nvSpPr>
        <p:spPr>
          <a:xfrm>
            <a:off x="214393" y="681160"/>
            <a:ext cx="11658600" cy="1323439"/>
          </a:xfrm>
          <a:prstGeom prst="rect">
            <a:avLst/>
          </a:prstGeom>
        </p:spPr>
        <p:txBody>
          <a:bodyPr wrap="square">
            <a:spAutoFit/>
          </a:bodyPr>
          <a:lstStyle/>
          <a:p>
            <a:pPr marL="0" lvl="2" algn="just">
              <a:spcBef>
                <a:spcPts val="0"/>
              </a:spcBef>
              <a:spcAft>
                <a:spcPts val="0"/>
              </a:spcAft>
              <a:tabLst>
                <a:tab pos="266700" algn="l"/>
              </a:tabLst>
            </a:pPr>
            <a:r>
              <a:rPr lang="en-US" sz="2000" dirty="0" smtClean="0">
                <a:solidFill>
                  <a:schemeClr val="accent4"/>
                </a:solidFill>
                <a:cs typeface="Calibri" panose="020F0502020204030204" pitchFamily="34" charset="0"/>
              </a:rPr>
              <a:t>Recent literature (</a:t>
            </a:r>
            <a:r>
              <a:rPr lang="en-US" sz="2000" dirty="0" err="1" smtClean="0">
                <a:solidFill>
                  <a:schemeClr val="accent4"/>
                </a:solidFill>
                <a:cs typeface="Calibri" panose="020F0502020204030204" pitchFamily="34" charset="0"/>
              </a:rPr>
              <a:t>Hoeck</a:t>
            </a:r>
            <a:r>
              <a:rPr lang="en-US" sz="2000" dirty="0" smtClean="0">
                <a:solidFill>
                  <a:schemeClr val="accent4"/>
                </a:solidFill>
                <a:cs typeface="Calibri" panose="020F0502020204030204" pitchFamily="34" charset="0"/>
              </a:rPr>
              <a:t> </a:t>
            </a:r>
            <a:r>
              <a:rPr lang="en-US" sz="2000" i="1" dirty="0" smtClean="0">
                <a:solidFill>
                  <a:schemeClr val="accent4"/>
                </a:solidFill>
                <a:cs typeface="Calibri" panose="020F0502020204030204" pitchFamily="34" charset="0"/>
              </a:rPr>
              <a:t>et al</a:t>
            </a:r>
            <a:r>
              <a:rPr lang="en-US" sz="2000" dirty="0" smtClean="0">
                <a:solidFill>
                  <a:schemeClr val="accent4"/>
                </a:solidFill>
                <a:cs typeface="Calibri" panose="020F0502020204030204" pitchFamily="34" charset="0"/>
              </a:rPr>
              <a:t>., 2020; Lodge and Manu, 2022) points out that a </a:t>
            </a:r>
            <a:r>
              <a:rPr lang="en-US" sz="2000" b="1" dirty="0" smtClean="0">
                <a:solidFill>
                  <a:schemeClr val="tx1"/>
                </a:solidFill>
                <a:cs typeface="Calibri" panose="020F0502020204030204" pitchFamily="34" charset="0"/>
              </a:rPr>
              <a:t>contractionary</a:t>
            </a:r>
            <a:r>
              <a:rPr lang="en-US" sz="2000" b="1" dirty="0" smtClean="0">
                <a:solidFill>
                  <a:schemeClr val="accent4"/>
                </a:solidFill>
                <a:cs typeface="Calibri" panose="020F0502020204030204" pitchFamily="34" charset="0"/>
              </a:rPr>
              <a:t> US monetary policy shock</a:t>
            </a:r>
            <a:r>
              <a:rPr lang="en-US" sz="2000" dirty="0" smtClean="0">
                <a:solidFill>
                  <a:schemeClr val="accent4"/>
                </a:solidFill>
                <a:cs typeface="Calibri" panose="020F0502020204030204" pitchFamily="34" charset="0"/>
              </a:rPr>
              <a:t> </a:t>
            </a:r>
            <a:r>
              <a:rPr lang="en-US" sz="2000" b="1" dirty="0" smtClean="0">
                <a:solidFill>
                  <a:schemeClr val="accent4"/>
                </a:solidFill>
                <a:cs typeface="Calibri" panose="020F0502020204030204" pitchFamily="34" charset="0"/>
              </a:rPr>
              <a:t>does not necessarily tighten</a:t>
            </a:r>
            <a:r>
              <a:rPr lang="en-US" sz="2000" dirty="0" smtClean="0">
                <a:solidFill>
                  <a:schemeClr val="accent4"/>
                </a:solidFill>
                <a:cs typeface="Calibri" panose="020F0502020204030204" pitchFamily="34" charset="0"/>
              </a:rPr>
              <a:t> </a:t>
            </a:r>
            <a:r>
              <a:rPr lang="en-US" sz="2000" b="1" dirty="0" smtClean="0">
                <a:solidFill>
                  <a:schemeClr val="accent4"/>
                </a:solidFill>
                <a:cs typeface="Calibri" panose="020F0502020204030204" pitchFamily="34" charset="0"/>
              </a:rPr>
              <a:t>EMEs </a:t>
            </a:r>
            <a:r>
              <a:rPr lang="en-US" sz="2000" b="1" dirty="0">
                <a:solidFill>
                  <a:schemeClr val="accent4"/>
                </a:solidFill>
                <a:cs typeface="Calibri" panose="020F0502020204030204" pitchFamily="34" charset="0"/>
              </a:rPr>
              <a:t>financial conditions </a:t>
            </a:r>
            <a:r>
              <a:rPr lang="en-US" sz="2000" b="1" dirty="0" smtClean="0">
                <a:solidFill>
                  <a:schemeClr val="accent4"/>
                </a:solidFill>
                <a:cs typeface="Calibri" panose="020F0502020204030204" pitchFamily="34" charset="0"/>
              </a:rPr>
              <a:t>if it reflects stronger US growth</a:t>
            </a:r>
            <a:r>
              <a:rPr lang="en-US" sz="2000" dirty="0" smtClean="0">
                <a:solidFill>
                  <a:schemeClr val="accent4"/>
                </a:solidFill>
                <a:cs typeface="Calibri" panose="020F0502020204030204" pitchFamily="34" charset="0"/>
              </a:rPr>
              <a:t>, opposite to cases when it reflects unexpected inflationary </a:t>
            </a:r>
            <a:r>
              <a:rPr lang="en-US" sz="2000" dirty="0">
                <a:solidFill>
                  <a:schemeClr val="accent4"/>
                </a:solidFill>
                <a:cs typeface="Calibri" panose="020F0502020204030204" pitchFamily="34" charset="0"/>
              </a:rPr>
              <a:t>pressures </a:t>
            </a:r>
            <a:r>
              <a:rPr lang="en-US" sz="2000" dirty="0" smtClean="0">
                <a:solidFill>
                  <a:schemeClr val="accent4"/>
                </a:solidFill>
                <a:cs typeface="Calibri" panose="020F0502020204030204" pitchFamily="34" charset="0"/>
              </a:rPr>
              <a:t>or a more hawkish stance</a:t>
            </a:r>
            <a:r>
              <a:rPr lang="en-US" sz="2000" b="1" dirty="0" smtClean="0">
                <a:solidFill>
                  <a:schemeClr val="accent4"/>
                </a:solidFill>
                <a:cs typeface="Calibri" panose="020F0502020204030204" pitchFamily="34" charset="0"/>
              </a:rPr>
              <a:t>. </a:t>
            </a:r>
            <a:r>
              <a:rPr lang="en-US" sz="2000" dirty="0" smtClean="0">
                <a:solidFill>
                  <a:schemeClr val="accent4"/>
                </a:solidFill>
                <a:cs typeface="Calibri" panose="020F0502020204030204" pitchFamily="34" charset="0"/>
              </a:rPr>
              <a:t>The two scenarios are disentangled by observing the </a:t>
            </a:r>
            <a:r>
              <a:rPr lang="en-US" sz="2000" dirty="0">
                <a:solidFill>
                  <a:schemeClr val="accent4"/>
                </a:solidFill>
                <a:cs typeface="Calibri" panose="020F0502020204030204" pitchFamily="34" charset="0"/>
              </a:rPr>
              <a:t>reaction of </a:t>
            </a:r>
            <a:r>
              <a:rPr lang="en-US" sz="2000" b="1" dirty="0">
                <a:solidFill>
                  <a:schemeClr val="accent4"/>
                </a:solidFill>
                <a:cs typeface="Calibri" panose="020F0502020204030204" pitchFamily="34" charset="0"/>
              </a:rPr>
              <a:t>US </a:t>
            </a:r>
            <a:r>
              <a:rPr lang="en-US" sz="2000" b="1" dirty="0" smtClean="0">
                <a:solidFill>
                  <a:schemeClr val="accent4"/>
                </a:solidFill>
                <a:cs typeface="Calibri" panose="020F0502020204030204" pitchFamily="34" charset="0"/>
              </a:rPr>
              <a:t>stock prices </a:t>
            </a:r>
            <a:endParaRPr lang="en-US" sz="2000" dirty="0" smtClean="0">
              <a:solidFill>
                <a:schemeClr val="accent4"/>
              </a:solidFill>
              <a:cs typeface="Calibri" panose="020F0502020204030204" pitchFamily="34" charset="0"/>
            </a:endParaRPr>
          </a:p>
        </p:txBody>
      </p:sp>
      <p:sp>
        <p:nvSpPr>
          <p:cNvPr id="8" name="Rettangolo 7"/>
          <p:cNvSpPr/>
          <p:nvPr/>
        </p:nvSpPr>
        <p:spPr>
          <a:xfrm>
            <a:off x="187271" y="2286000"/>
            <a:ext cx="5266802" cy="3016210"/>
          </a:xfrm>
          <a:prstGeom prst="rect">
            <a:avLst/>
          </a:prstGeom>
        </p:spPr>
        <p:txBody>
          <a:bodyPr wrap="square">
            <a:spAutoFit/>
          </a:bodyPr>
          <a:lstStyle/>
          <a:p>
            <a:pPr marL="0" lvl="2" algn="just">
              <a:spcBef>
                <a:spcPts val="0"/>
              </a:spcBef>
              <a:spcAft>
                <a:spcPts val="600"/>
              </a:spcAft>
              <a:tabLst>
                <a:tab pos="266700" algn="l"/>
              </a:tabLst>
            </a:pPr>
            <a:r>
              <a:rPr lang="en-US" sz="2000" dirty="0">
                <a:solidFill>
                  <a:schemeClr val="tx1"/>
                </a:solidFill>
                <a:cs typeface="Calibri" panose="020F0502020204030204" pitchFamily="34" charset="0"/>
              </a:rPr>
              <a:t>we separate the “</a:t>
            </a:r>
            <a:r>
              <a:rPr lang="en-US" sz="2000" b="1" dirty="0">
                <a:solidFill>
                  <a:schemeClr val="tx1"/>
                </a:solidFill>
                <a:cs typeface="Calibri" panose="020F0502020204030204" pitchFamily="34" charset="0"/>
              </a:rPr>
              <a:t>monetary</a:t>
            </a:r>
            <a:r>
              <a:rPr lang="en-US" sz="2000" dirty="0">
                <a:solidFill>
                  <a:schemeClr val="tx1"/>
                </a:solidFill>
                <a:cs typeface="Calibri" panose="020F0502020204030204" pitchFamily="34" charset="0"/>
              </a:rPr>
              <a:t>” and the “</a:t>
            </a:r>
            <a:r>
              <a:rPr lang="en-US" sz="2000" b="1" dirty="0">
                <a:solidFill>
                  <a:schemeClr val="tx1"/>
                </a:solidFill>
                <a:cs typeface="Calibri" panose="020F0502020204030204" pitchFamily="34" charset="0"/>
              </a:rPr>
              <a:t>information</a:t>
            </a:r>
            <a:r>
              <a:rPr lang="en-US" sz="2000" dirty="0">
                <a:solidFill>
                  <a:schemeClr val="tx1"/>
                </a:solidFill>
                <a:cs typeface="Calibri" panose="020F0502020204030204" pitchFamily="34" charset="0"/>
              </a:rPr>
              <a:t>” components of our series of US shock by looking at how the latter co-moves with the changes in US stock market indices in each quarter</a:t>
            </a:r>
            <a:r>
              <a:rPr lang="en-US" sz="2000" dirty="0" smtClean="0">
                <a:solidFill>
                  <a:schemeClr val="tx1"/>
                </a:solidFill>
                <a:cs typeface="Calibri" panose="020F0502020204030204" pitchFamily="34" charset="0"/>
              </a:rPr>
              <a:t>.</a:t>
            </a:r>
          </a:p>
          <a:p>
            <a:pPr marL="0" lvl="2" algn="just">
              <a:spcBef>
                <a:spcPts val="0"/>
              </a:spcBef>
              <a:spcAft>
                <a:spcPts val="600"/>
              </a:spcAft>
              <a:tabLst>
                <a:tab pos="266700" algn="l"/>
              </a:tabLst>
            </a:pPr>
            <a:endParaRPr lang="en-US" sz="2000" b="1" dirty="0">
              <a:solidFill>
                <a:schemeClr val="tx1"/>
              </a:solidFill>
              <a:cs typeface="Calibri" panose="020F0502020204030204" pitchFamily="34" charset="0"/>
            </a:endParaRPr>
          </a:p>
          <a:p>
            <a:pPr marL="0" lvl="2" algn="just">
              <a:spcBef>
                <a:spcPts val="0"/>
              </a:spcBef>
              <a:spcAft>
                <a:spcPts val="600"/>
              </a:spcAft>
              <a:tabLst>
                <a:tab pos="266700" algn="l"/>
              </a:tabLst>
            </a:pPr>
            <a:r>
              <a:rPr lang="en-US" sz="2000" dirty="0" smtClean="0">
                <a:solidFill>
                  <a:schemeClr val="tx1"/>
                </a:solidFill>
                <a:cs typeface="Calibri" panose="020F0502020204030204" pitchFamily="34" charset="0"/>
              </a:rPr>
              <a:t>In a second step we </a:t>
            </a:r>
            <a:r>
              <a:rPr lang="en-US" sz="2000" b="1" dirty="0" smtClean="0">
                <a:solidFill>
                  <a:schemeClr val="tx1"/>
                </a:solidFill>
                <a:cs typeface="Calibri" panose="020F0502020204030204" pitchFamily="34" charset="0"/>
              </a:rPr>
              <a:t>will concentrate on contractionary shocks</a:t>
            </a:r>
            <a:r>
              <a:rPr lang="en-US" sz="2000" dirty="0" smtClean="0">
                <a:solidFill>
                  <a:schemeClr val="tx1"/>
                </a:solidFill>
                <a:cs typeface="Calibri" panose="020F0502020204030204" pitchFamily="34" charset="0"/>
              </a:rPr>
              <a:t> (i.e. the positive bars in the chart)</a:t>
            </a:r>
            <a:endParaRPr lang="en-US" sz="2000" dirty="0">
              <a:solidFill>
                <a:schemeClr val="tx1"/>
              </a:solidFill>
              <a:cs typeface="Calibri" panose="020F0502020204030204" pitchFamily="34" charset="0"/>
            </a:endParaRPr>
          </a:p>
        </p:txBody>
      </p:sp>
      <p:pic>
        <p:nvPicPr>
          <p:cNvPr id="2" name="Immagine 1"/>
          <p:cNvPicPr>
            <a:picLocks noChangeAspect="1"/>
          </p:cNvPicPr>
          <p:nvPr/>
        </p:nvPicPr>
        <p:blipFill>
          <a:blip r:embed="rId3"/>
          <a:stretch>
            <a:fillRect/>
          </a:stretch>
        </p:blipFill>
        <p:spPr>
          <a:xfrm>
            <a:off x="5791199" y="2163245"/>
            <a:ext cx="6081793" cy="4170372"/>
          </a:xfrm>
          <a:prstGeom prst="rect">
            <a:avLst/>
          </a:prstGeom>
        </p:spPr>
      </p:pic>
    </p:spTree>
    <p:extLst>
      <p:ext uri="{BB962C8B-B14F-4D97-AF65-F5344CB8AC3E}">
        <p14:creationId xmlns:p14="http://schemas.microsoft.com/office/powerpoint/2010/main" val="25480078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a:extLst>
              <a:ext uri="{FF2B5EF4-FFF2-40B4-BE49-F238E27FC236}">
                <a16:creationId xmlns:a16="http://schemas.microsoft.com/office/drawing/2014/main" xmlns="" id="{F1AD056C-B659-472A-B654-AA43A2BEE97F}"/>
              </a:ext>
            </a:extLst>
          </p:cNvPr>
          <p:cNvSpPr>
            <a:spLocks noChangeShapeType="1"/>
          </p:cNvSpPr>
          <p:nvPr/>
        </p:nvSpPr>
        <p:spPr bwMode="auto">
          <a:xfrm>
            <a:off x="1524000" y="0"/>
            <a:ext cx="914400" cy="0"/>
          </a:xfrm>
          <a:prstGeom prst="line">
            <a:avLst/>
          </a:prstGeom>
          <a:noFill/>
          <a:ln w="0">
            <a:solidFill>
              <a:srgbClr val="FB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3" name="Line 3">
            <a:extLst>
              <a:ext uri="{FF2B5EF4-FFF2-40B4-BE49-F238E27FC236}">
                <a16:creationId xmlns:a16="http://schemas.microsoft.com/office/drawing/2014/main" xmlns="" id="{0CA1939F-0C94-4C72-A219-C161960122D4}"/>
              </a:ext>
            </a:extLst>
          </p:cNvPr>
          <p:cNvSpPr>
            <a:spLocks noChangeShapeType="1"/>
          </p:cNvSpPr>
          <p:nvPr/>
        </p:nvSpPr>
        <p:spPr bwMode="auto">
          <a:xfrm>
            <a:off x="1524000" y="0"/>
            <a:ext cx="457200" cy="0"/>
          </a:xfrm>
          <a:prstGeom prst="line">
            <a:avLst/>
          </a:prstGeom>
          <a:noFill/>
          <a:ln w="0">
            <a:solidFill>
              <a:srgbClr val="FE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5604" name="Line 4">
            <a:extLst>
              <a:ext uri="{FF2B5EF4-FFF2-40B4-BE49-F238E27FC236}">
                <a16:creationId xmlns:a16="http://schemas.microsoft.com/office/drawing/2014/main" xmlns="" id="{13575B8C-7555-46BE-A779-46BBEC547891}"/>
              </a:ext>
            </a:extLst>
          </p:cNvPr>
          <p:cNvSpPr>
            <a:spLocks noChangeShapeType="1"/>
          </p:cNvSpPr>
          <p:nvPr/>
        </p:nvSpPr>
        <p:spPr bwMode="auto">
          <a:xfrm>
            <a:off x="1524000" y="0"/>
            <a:ext cx="0" cy="457200"/>
          </a:xfrm>
          <a:prstGeom prst="line">
            <a:avLst/>
          </a:prstGeom>
          <a:noFill/>
          <a:ln w="0">
            <a:solidFill>
              <a:srgbClr val="FDFFF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8197" name="Rectangle 2">
            <a:extLst>
              <a:ext uri="{FF2B5EF4-FFF2-40B4-BE49-F238E27FC236}">
                <a16:creationId xmlns:a16="http://schemas.microsoft.com/office/drawing/2014/main" xmlns="" id="{108357C9-D647-489B-8AA6-F6D7DFF93D72}"/>
              </a:ext>
            </a:extLst>
          </p:cNvPr>
          <p:cNvSpPr txBox="1">
            <a:spLocks noChangeArrowheads="1"/>
          </p:cNvSpPr>
          <p:nvPr/>
        </p:nvSpPr>
        <p:spPr bwMode="auto">
          <a:xfrm>
            <a:off x="-1" y="1"/>
            <a:ext cx="12177319" cy="533399"/>
          </a:xfrm>
          <a:prstGeom prst="rect">
            <a:avLst/>
          </a:prstGeom>
          <a:solidFill>
            <a:srgbClr val="003399"/>
          </a:solidFill>
          <a:ln>
            <a:noFill/>
          </a:ln>
        </p:spPr>
        <p:txBody>
          <a:bodyPr/>
          <a:lstStyle>
            <a:lvl1pPr defTabSz="4572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defRPr/>
            </a:pPr>
            <a:r>
              <a:rPr lang="it-IT" altLang="it-IT" sz="3000" b="1" dirty="0" smtClean="0">
                <a:solidFill>
                  <a:schemeClr val="bg1"/>
                </a:solidFill>
                <a:latin typeface="+mj-lt"/>
                <a:cs typeface="Calibri" panose="020F0502020204030204" pitchFamily="34" charset="0"/>
              </a:rPr>
              <a:t>3.2 </a:t>
            </a:r>
            <a:r>
              <a:rPr lang="en-GB" altLang="it-IT" sz="3000" b="1" dirty="0" smtClean="0">
                <a:solidFill>
                  <a:schemeClr val="bg1"/>
                </a:solidFill>
                <a:latin typeface="+mj-lt"/>
                <a:cs typeface="Calibri" panose="020F0502020204030204" pitchFamily="34" charset="0"/>
              </a:rPr>
              <a:t>Setting the stage: local projections (1)</a:t>
            </a:r>
            <a:endParaRPr lang="it-IT" altLang="it-IT" sz="3000" b="1" dirty="0" smtClean="0">
              <a:solidFill>
                <a:schemeClr val="bg1"/>
              </a:solidFill>
              <a:latin typeface="+mj-lt"/>
              <a:cs typeface="Calibri" panose="020F0502020204030204" pitchFamily="34" charset="0"/>
            </a:endParaRPr>
          </a:p>
        </p:txBody>
      </p:sp>
      <mc:AlternateContent xmlns:mc="http://schemas.openxmlformats.org/markup-compatibility/2006" xmlns:a14="http://schemas.microsoft.com/office/drawing/2010/main">
        <mc:Choice Requires="a14">
          <p:sp>
            <p:nvSpPr>
              <p:cNvPr id="9" name="Rettangolo 8"/>
              <p:cNvSpPr/>
              <p:nvPr/>
            </p:nvSpPr>
            <p:spPr>
              <a:xfrm>
                <a:off x="228362" y="653514"/>
                <a:ext cx="11658600" cy="5756384"/>
              </a:xfrm>
              <a:prstGeom prst="rect">
                <a:avLst/>
              </a:prstGeom>
            </p:spPr>
            <p:txBody>
              <a:bodyPr wrap="square">
                <a:spAutoFit/>
              </a:bodyPr>
              <a:lstStyle/>
              <a:p>
                <a:pPr marL="0" lvl="2" algn="just">
                  <a:spcBef>
                    <a:spcPts val="0"/>
                  </a:spcBef>
                  <a:spcAft>
                    <a:spcPts val="600"/>
                  </a:spcAft>
                  <a:tabLst>
                    <a:tab pos="266700" algn="l"/>
                  </a:tabLst>
                </a:pPr>
                <a:r>
                  <a:rPr lang="en-GB" sz="2100" dirty="0" smtClean="0">
                    <a:solidFill>
                      <a:schemeClr val="accent4"/>
                    </a:solidFill>
                    <a:cs typeface="Calibri" panose="020F0502020204030204" pitchFamily="34" charset="0"/>
                  </a:rPr>
                  <a:t>We</a:t>
                </a:r>
                <a:r>
                  <a:rPr lang="en-GB" sz="2100" dirty="0">
                    <a:solidFill>
                      <a:schemeClr val="accent4"/>
                    </a:solidFill>
                    <a:cs typeface="Calibri" panose="020F0502020204030204" pitchFamily="34" charset="0"/>
                  </a:rPr>
                  <a:t> use </a:t>
                </a:r>
                <a:r>
                  <a:rPr lang="en-GB" sz="2100" b="1" dirty="0" smtClean="0">
                    <a:solidFill>
                      <a:schemeClr val="accent4"/>
                    </a:solidFill>
                    <a:cs typeface="Calibri" panose="020F0502020204030204" pitchFamily="34" charset="0"/>
                  </a:rPr>
                  <a:t>local projections </a:t>
                </a:r>
                <a:r>
                  <a:rPr lang="en-GB" sz="2100" dirty="0">
                    <a:solidFill>
                      <a:schemeClr val="accent4"/>
                    </a:solidFill>
                    <a:cs typeface="Calibri" panose="020F0502020204030204" pitchFamily="34" charset="0"/>
                  </a:rPr>
                  <a:t>(</a:t>
                </a:r>
                <a:r>
                  <a:rPr lang="en-GB" sz="2100" dirty="0" err="1" smtClean="0">
                    <a:solidFill>
                      <a:schemeClr val="accent4"/>
                    </a:solidFill>
                    <a:cs typeface="Calibri" panose="020F0502020204030204" pitchFamily="34" charset="0"/>
                  </a:rPr>
                  <a:t>Jordà</a:t>
                </a:r>
                <a:r>
                  <a:rPr lang="en-GB" sz="2100" dirty="0" smtClean="0">
                    <a:solidFill>
                      <a:schemeClr val="accent4"/>
                    </a:solidFill>
                    <a:cs typeface="Calibri" panose="020F0502020204030204" pitchFamily="34" charset="0"/>
                  </a:rPr>
                  <a:t>, </a:t>
                </a:r>
                <a:r>
                  <a:rPr lang="en-GB" sz="2100" dirty="0">
                    <a:solidFill>
                      <a:schemeClr val="accent4"/>
                    </a:solidFill>
                    <a:cs typeface="Calibri" panose="020F0502020204030204" pitchFamily="34" charset="0"/>
                  </a:rPr>
                  <a:t>2005) </a:t>
                </a:r>
                <a:r>
                  <a:rPr lang="en-GB" sz="2100" b="1" dirty="0">
                    <a:solidFill>
                      <a:schemeClr val="accent4"/>
                    </a:solidFill>
                    <a:cs typeface="Calibri" panose="020F0502020204030204" pitchFamily="34" charset="0"/>
                  </a:rPr>
                  <a:t>to estimate the </a:t>
                </a:r>
                <a:r>
                  <a:rPr lang="en-GB" sz="2100" b="1" dirty="0" smtClean="0">
                    <a:solidFill>
                      <a:schemeClr val="accent4"/>
                    </a:solidFill>
                    <a:cs typeface="Calibri" panose="020F0502020204030204" pitchFamily="34" charset="0"/>
                  </a:rPr>
                  <a:t>IRF </a:t>
                </a:r>
                <a:r>
                  <a:rPr lang="en-GB" sz="2100" dirty="0" smtClean="0">
                    <a:solidFill>
                      <a:schemeClr val="accent4"/>
                    </a:solidFill>
                    <a:cs typeface="Calibri" panose="020F0502020204030204" pitchFamily="34" charset="0"/>
                  </a:rPr>
                  <a:t>of dependent </a:t>
                </a:r>
                <a:r>
                  <a:rPr lang="en-GB" sz="2100" dirty="0">
                    <a:solidFill>
                      <a:schemeClr val="tx1"/>
                    </a:solidFill>
                    <a:cs typeface="Calibri" panose="020F0502020204030204" pitchFamily="34" charset="0"/>
                  </a:rPr>
                  <a:t>financial variables </a:t>
                </a:r>
                <a:r>
                  <a:rPr lang="en-GB" sz="2100" dirty="0" smtClean="0">
                    <a:solidFill>
                      <a:schemeClr val="tx1"/>
                    </a:solidFill>
                    <a:cs typeface="Calibri" panose="020F0502020204030204" pitchFamily="34" charset="0"/>
                  </a:rPr>
                  <a:t>against a US “</a:t>
                </a:r>
                <a:r>
                  <a:rPr lang="en-GB" sz="2100" i="1" dirty="0" smtClean="0">
                    <a:solidFill>
                      <a:schemeClr val="tx1"/>
                    </a:solidFill>
                    <a:cs typeface="Calibri" panose="020F0502020204030204" pitchFamily="34" charset="0"/>
                  </a:rPr>
                  <a:t>pure”</a:t>
                </a:r>
                <a:r>
                  <a:rPr lang="en-GB" sz="2100" dirty="0" smtClean="0">
                    <a:solidFill>
                      <a:schemeClr val="tx1"/>
                    </a:solidFill>
                    <a:cs typeface="Calibri" panose="020F0502020204030204" pitchFamily="34" charset="0"/>
                  </a:rPr>
                  <a:t> contractionary monetary shock for </a:t>
                </a:r>
                <a:r>
                  <a:rPr lang="en-GB" sz="2100" dirty="0">
                    <a:solidFill>
                      <a:schemeClr val="tx1"/>
                    </a:solidFill>
                    <a:cs typeface="Calibri" panose="020F0502020204030204" pitchFamily="34" charset="0"/>
                  </a:rPr>
                  <a:t>a</a:t>
                </a:r>
                <a:r>
                  <a:rPr lang="en-GB" sz="2100" dirty="0">
                    <a:solidFill>
                      <a:schemeClr val="accent4"/>
                    </a:solidFill>
                    <a:cs typeface="Calibri" panose="020F0502020204030204" pitchFamily="34" charset="0"/>
                  </a:rPr>
                  <a:t> panel of </a:t>
                </a:r>
                <a:r>
                  <a:rPr lang="en-GB" sz="2100" dirty="0" smtClean="0">
                    <a:solidFill>
                      <a:schemeClr val="accent4"/>
                    </a:solidFill>
                    <a:cs typeface="Calibri" panose="020F0502020204030204" pitchFamily="34" charset="0"/>
                  </a:rPr>
                  <a:t>22 </a:t>
                </a:r>
                <a:r>
                  <a:rPr lang="en-GB" sz="2100" dirty="0">
                    <a:solidFill>
                      <a:schemeClr val="accent4"/>
                    </a:solidFill>
                    <a:cs typeface="Calibri" panose="020F0502020204030204" pitchFamily="34" charset="0"/>
                  </a:rPr>
                  <a:t>EMEs </a:t>
                </a:r>
                <a:r>
                  <a:rPr lang="en-GB" sz="2100" dirty="0" smtClean="0">
                    <a:solidFill>
                      <a:schemeClr val="accent4"/>
                    </a:solidFill>
                    <a:cs typeface="Calibri" panose="020F0502020204030204" pitchFamily="34" charset="0"/>
                  </a:rPr>
                  <a:t>(timeframe 2004-21) </a:t>
                </a:r>
              </a:p>
              <a:p>
                <a:pPr marL="0" lvl="2" algn="just">
                  <a:spcBef>
                    <a:spcPts val="0"/>
                  </a:spcBef>
                  <a:spcAft>
                    <a:spcPts val="600"/>
                  </a:spcAft>
                  <a:tabLst>
                    <a:tab pos="266700" algn="l"/>
                  </a:tabLst>
                </a:pPr>
                <a:endParaRPr lang="en-GB" sz="2100" dirty="0" smtClean="0">
                  <a:solidFill>
                    <a:schemeClr val="accent4"/>
                  </a:solidFill>
                  <a:cs typeface="Calibri" panose="020F0502020204030204" pitchFamily="34" charset="0"/>
                </a:endParaRPr>
              </a:p>
              <a:p>
                <a:pPr marL="0" lvl="2" algn="just">
                  <a:spcBef>
                    <a:spcPts val="0"/>
                  </a:spcBef>
                  <a:spcAft>
                    <a:spcPts val="1200"/>
                  </a:spcAft>
                  <a:tabLst>
                    <a:tab pos="266700" algn="l"/>
                  </a:tabLst>
                </a:pPr>
                <a:endParaRPr lang="en-GB" sz="2100" dirty="0" smtClean="0">
                  <a:solidFill>
                    <a:schemeClr val="tx1"/>
                  </a:solidFill>
                  <a:cs typeface="Arial" panose="020B0604020202020204" pitchFamily="34" charset="0"/>
                </a:endParaRPr>
              </a:p>
              <a:p>
                <a:pPr marL="0" lvl="2" algn="just">
                  <a:spcBef>
                    <a:spcPts val="600"/>
                  </a:spcBef>
                  <a:spcAft>
                    <a:spcPts val="600"/>
                  </a:spcAft>
                  <a:tabLst>
                    <a:tab pos="266700" algn="l"/>
                  </a:tabLst>
                </a:pPr>
                <a:r>
                  <a:rPr lang="en-GB" sz="2000" dirty="0" smtClean="0">
                    <a:solidFill>
                      <a:schemeClr val="tx1"/>
                    </a:solidFill>
                    <a:cs typeface="Arial" panose="020B0604020202020204" pitchFamily="34" charset="0"/>
                  </a:rPr>
                  <a:t>For each horizon </a:t>
                </a:r>
                <a:r>
                  <a:rPr lang="en-GB" sz="2000" i="1" dirty="0" smtClean="0">
                    <a:solidFill>
                      <a:schemeClr val="tx1"/>
                    </a:solidFill>
                    <a:cs typeface="Arial" panose="020B0604020202020204" pitchFamily="34" charset="0"/>
                  </a:rPr>
                  <a:t>h</a:t>
                </a:r>
                <a:r>
                  <a:rPr lang="en-GB" sz="2000" dirty="0" smtClean="0">
                    <a:solidFill>
                      <a:schemeClr val="tx1"/>
                    </a:solidFill>
                    <a:cs typeface="Arial" panose="020B0604020202020204" pitchFamily="34" charset="0"/>
                  </a:rPr>
                  <a:t>:</a:t>
                </a:r>
              </a:p>
              <a:p>
                <a:pPr marL="342900" lvl="2" indent="-342900" algn="just">
                  <a:spcBef>
                    <a:spcPts val="0"/>
                  </a:spcBef>
                  <a:spcAft>
                    <a:spcPts val="600"/>
                  </a:spcAft>
                  <a:buFont typeface="Arial" panose="020B0604020202020204" pitchFamily="34" charset="0"/>
                  <a:buChar char="•"/>
                  <a:tabLst>
                    <a:tab pos="266700" algn="l"/>
                  </a:tabLst>
                </a:pPr>
                <a14:m>
                  <m:oMath xmlns:m="http://schemas.openxmlformats.org/officeDocument/2006/math">
                    <m:r>
                      <a:rPr lang="en-GB" sz="2000" b="1" i="1">
                        <a:solidFill>
                          <a:schemeClr val="tx1"/>
                        </a:solidFill>
                        <a:latin typeface="Cambria Math" panose="02040503050406030204" pitchFamily="18" charset="0"/>
                      </a:rPr>
                      <m:t>∆</m:t>
                    </m:r>
                    <m:sSub>
                      <m:sSubPr>
                        <m:ctrlPr>
                          <a:rPr lang="en-GB" sz="2000" b="1" i="1">
                            <a:solidFill>
                              <a:schemeClr val="tx1"/>
                            </a:solidFill>
                            <a:latin typeface="Cambria Math" panose="02040503050406030204" pitchFamily="18" charset="0"/>
                          </a:rPr>
                        </m:ctrlPr>
                      </m:sSubPr>
                      <m:e>
                        <m:r>
                          <a:rPr lang="en-GB" sz="2000" b="1" i="1">
                            <a:solidFill>
                              <a:schemeClr val="tx1"/>
                            </a:solidFill>
                            <a:latin typeface="Cambria Math" panose="02040503050406030204" pitchFamily="18" charset="0"/>
                          </a:rPr>
                          <m:t>𝒀</m:t>
                        </m:r>
                      </m:e>
                      <m:sub>
                        <m:r>
                          <a:rPr lang="en-GB" sz="2000" b="1" i="1">
                            <a:solidFill>
                              <a:schemeClr val="tx1"/>
                            </a:solidFill>
                            <a:latin typeface="Cambria Math" panose="02040503050406030204" pitchFamily="18" charset="0"/>
                          </a:rPr>
                          <m:t>𝒄</m:t>
                        </m:r>
                        <m:r>
                          <a:rPr lang="en-GB" sz="2000" b="1" i="1">
                            <a:solidFill>
                              <a:schemeClr val="tx1"/>
                            </a:solidFill>
                            <a:latin typeface="Cambria Math" panose="02040503050406030204" pitchFamily="18" charset="0"/>
                          </a:rPr>
                          <m:t>,</m:t>
                        </m:r>
                        <m:r>
                          <a:rPr lang="en-GB" sz="2000" b="1" i="1">
                            <a:solidFill>
                              <a:schemeClr val="tx1"/>
                            </a:solidFill>
                            <a:latin typeface="Cambria Math" panose="02040503050406030204" pitchFamily="18" charset="0"/>
                          </a:rPr>
                          <m:t>𝒕</m:t>
                        </m:r>
                        <m:r>
                          <a:rPr lang="en-GB" sz="2000" b="1" i="1">
                            <a:solidFill>
                              <a:schemeClr val="tx1"/>
                            </a:solidFill>
                            <a:latin typeface="Cambria Math" panose="02040503050406030204" pitchFamily="18" charset="0"/>
                          </a:rPr>
                          <m:t>+</m:t>
                        </m:r>
                        <m:r>
                          <a:rPr lang="en-GB" sz="2000" b="1" i="1">
                            <a:solidFill>
                              <a:schemeClr val="tx1"/>
                            </a:solidFill>
                            <a:latin typeface="Cambria Math" panose="02040503050406030204" pitchFamily="18" charset="0"/>
                          </a:rPr>
                          <m:t>𝒉</m:t>
                        </m:r>
                      </m:sub>
                    </m:sSub>
                  </m:oMath>
                </a14:m>
                <a:r>
                  <a:rPr lang="en-GB" sz="2000" dirty="0" smtClean="0">
                    <a:solidFill>
                      <a:schemeClr val="tx1"/>
                    </a:solidFill>
                    <a:cs typeface="Arial" panose="020B0604020202020204" pitchFamily="34" charset="0"/>
                  </a:rPr>
                  <a:t> measures the quarter-on-quarter (log) change in dependent financial variable (CDS, LT rates, FX, stock markets) in country </a:t>
                </a:r>
                <a:r>
                  <a:rPr lang="en-GB" sz="2000" i="1" dirty="0" smtClean="0">
                    <a:solidFill>
                      <a:schemeClr val="tx1"/>
                    </a:solidFill>
                    <a:cs typeface="Arial" panose="020B0604020202020204" pitchFamily="34" charset="0"/>
                  </a:rPr>
                  <a:t>c</a:t>
                </a:r>
                <a:endParaRPr lang="en-GB" sz="2000" dirty="0" smtClean="0">
                  <a:solidFill>
                    <a:schemeClr val="tx1"/>
                  </a:solidFill>
                  <a:cs typeface="Arial" panose="020B0604020202020204" pitchFamily="34" charset="0"/>
                </a:endParaRPr>
              </a:p>
              <a:p>
                <a:pPr marL="342900" lvl="2" indent="-342900" algn="just">
                  <a:spcBef>
                    <a:spcPts val="0"/>
                  </a:spcBef>
                  <a:spcAft>
                    <a:spcPts val="600"/>
                  </a:spcAft>
                  <a:buFont typeface="Arial" panose="020B0604020202020204" pitchFamily="34" charset="0"/>
                  <a:buChar char="•"/>
                  <a:tabLst>
                    <a:tab pos="266700" algn="l"/>
                  </a:tabLst>
                </a:pPr>
                <a14:m>
                  <m:oMath xmlns:m="http://schemas.openxmlformats.org/officeDocument/2006/math">
                    <m:sSub>
                      <m:sSubPr>
                        <m:ctrlPr>
                          <a:rPr lang="en-GB" sz="2000" b="1" i="1">
                            <a:solidFill>
                              <a:schemeClr val="tx1"/>
                            </a:solidFill>
                            <a:latin typeface="Cambria Math" panose="02040503050406030204" pitchFamily="18" charset="0"/>
                          </a:rPr>
                        </m:ctrlPr>
                      </m:sSubPr>
                      <m:e>
                        <m:r>
                          <a:rPr lang="en-GB" sz="2000" b="1" i="1">
                            <a:solidFill>
                              <a:schemeClr val="tx1"/>
                            </a:solidFill>
                            <a:latin typeface="Cambria Math" panose="02040503050406030204" pitchFamily="18" charset="0"/>
                          </a:rPr>
                          <m:t>𝑿</m:t>
                        </m:r>
                      </m:e>
                      <m:sub>
                        <m:r>
                          <a:rPr lang="en-GB" sz="2000" b="1" i="1">
                            <a:solidFill>
                              <a:schemeClr val="tx1"/>
                            </a:solidFill>
                            <a:latin typeface="Cambria Math" panose="02040503050406030204" pitchFamily="18" charset="0"/>
                          </a:rPr>
                          <m:t>𝒄</m:t>
                        </m:r>
                        <m:r>
                          <a:rPr lang="en-GB" sz="2000" b="1" i="1">
                            <a:solidFill>
                              <a:schemeClr val="tx1"/>
                            </a:solidFill>
                            <a:latin typeface="Cambria Math" panose="02040503050406030204" pitchFamily="18" charset="0"/>
                          </a:rPr>
                          <m:t>,</m:t>
                        </m:r>
                        <m:r>
                          <a:rPr lang="en-GB" sz="2000" b="1" i="1">
                            <a:solidFill>
                              <a:schemeClr val="tx1"/>
                            </a:solidFill>
                            <a:latin typeface="Cambria Math" panose="02040503050406030204" pitchFamily="18" charset="0"/>
                          </a:rPr>
                          <m:t>𝒕</m:t>
                        </m:r>
                        <m:r>
                          <a:rPr lang="en-GB" sz="2000" b="1" i="1">
                            <a:solidFill>
                              <a:schemeClr val="tx1"/>
                            </a:solidFill>
                            <a:latin typeface="Cambria Math" panose="02040503050406030204" pitchFamily="18" charset="0"/>
                          </a:rPr>
                          <m:t>−</m:t>
                        </m:r>
                        <m:r>
                          <a:rPr lang="en-GB" sz="2000" b="1" i="1">
                            <a:solidFill>
                              <a:schemeClr val="tx1"/>
                            </a:solidFill>
                            <a:latin typeface="Cambria Math" panose="02040503050406030204" pitchFamily="18" charset="0"/>
                          </a:rPr>
                          <m:t>𝒊</m:t>
                        </m:r>
                      </m:sub>
                    </m:sSub>
                  </m:oMath>
                </a14:m>
                <a:r>
                  <a:rPr lang="en-GB" sz="2000" dirty="0" smtClean="0">
                    <a:solidFill>
                      <a:schemeClr val="tx1"/>
                    </a:solidFill>
                    <a:cs typeface="Arial" panose="020B0604020202020204" pitchFamily="34" charset="0"/>
                  </a:rPr>
                  <a:t> represents a set of controls (macro and financial variables largely drawn from existing literature, of both a global and a country-specific nature)</a:t>
                </a:r>
              </a:p>
              <a:p>
                <a:pPr marL="342900" lvl="2" indent="-342900" algn="just">
                  <a:spcBef>
                    <a:spcPts val="0"/>
                  </a:spcBef>
                  <a:spcAft>
                    <a:spcPts val="600"/>
                  </a:spcAft>
                  <a:buFont typeface="Arial" panose="020B0604020202020204" pitchFamily="34" charset="0"/>
                  <a:buChar char="•"/>
                  <a:tabLst>
                    <a:tab pos="266700" algn="l"/>
                  </a:tabLst>
                </a:pPr>
                <a14:m>
                  <m:oMath xmlns:m="http://schemas.openxmlformats.org/officeDocument/2006/math">
                    <m:sSub>
                      <m:sSubPr>
                        <m:ctrlPr>
                          <a:rPr lang="en-GB" sz="2000" b="1" i="1">
                            <a:solidFill>
                              <a:schemeClr val="tx1"/>
                            </a:solidFill>
                            <a:latin typeface="Cambria Math" panose="02040503050406030204" pitchFamily="18" charset="0"/>
                          </a:rPr>
                        </m:ctrlPr>
                      </m:sSubPr>
                      <m:e>
                        <m:r>
                          <a:rPr lang="en-GB" sz="2000" b="1" i="1">
                            <a:solidFill>
                              <a:schemeClr val="tx1"/>
                            </a:solidFill>
                            <a:latin typeface="Cambria Math" panose="02040503050406030204" pitchFamily="18" charset="0"/>
                          </a:rPr>
                          <m:t>𝑺𝒉𝒐𝒄𝒌</m:t>
                        </m:r>
                      </m:e>
                      <m:sub>
                        <m:r>
                          <a:rPr lang="en-GB" sz="2000" b="1" i="1">
                            <a:solidFill>
                              <a:schemeClr val="tx1"/>
                            </a:solidFill>
                            <a:latin typeface="Cambria Math" panose="02040503050406030204" pitchFamily="18" charset="0"/>
                          </a:rPr>
                          <m:t>𝒄</m:t>
                        </m:r>
                        <m:r>
                          <a:rPr lang="en-GB" sz="2000" b="1" i="1">
                            <a:solidFill>
                              <a:schemeClr val="tx1"/>
                            </a:solidFill>
                            <a:latin typeface="Cambria Math" panose="02040503050406030204" pitchFamily="18" charset="0"/>
                          </a:rPr>
                          <m:t>,</m:t>
                        </m:r>
                        <m:r>
                          <a:rPr lang="en-GB" sz="2000" b="1" i="1">
                            <a:solidFill>
                              <a:schemeClr val="tx1"/>
                            </a:solidFill>
                            <a:latin typeface="Cambria Math" panose="02040503050406030204" pitchFamily="18" charset="0"/>
                          </a:rPr>
                          <m:t>𝒕</m:t>
                        </m:r>
                        <m:r>
                          <a:rPr lang="en-GB" sz="2000" b="1" i="1">
                            <a:solidFill>
                              <a:schemeClr val="tx1"/>
                            </a:solidFill>
                            <a:latin typeface="Cambria Math" panose="02040503050406030204" pitchFamily="18" charset="0"/>
                          </a:rPr>
                          <m:t>−</m:t>
                        </m:r>
                        <m:r>
                          <a:rPr lang="en-GB" sz="2000" b="1" i="1">
                            <a:solidFill>
                              <a:schemeClr val="tx1"/>
                            </a:solidFill>
                            <a:latin typeface="Cambria Math" panose="02040503050406030204" pitchFamily="18" charset="0"/>
                          </a:rPr>
                          <m:t>𝒊</m:t>
                        </m:r>
                      </m:sub>
                    </m:sSub>
                  </m:oMath>
                </a14:m>
                <a:r>
                  <a:rPr lang="en-GB" sz="2000" dirty="0" smtClean="0">
                    <a:solidFill>
                      <a:schemeClr val="tx1"/>
                    </a:solidFill>
                    <a:cs typeface="Arial" panose="020B0604020202020204" pitchFamily="34" charset="0"/>
                  </a:rPr>
                  <a:t> represents the original series of the US policy shock </a:t>
                </a:r>
              </a:p>
              <a:p>
                <a:pPr marL="342900" lvl="2" indent="-342900" algn="just">
                  <a:spcBef>
                    <a:spcPts val="0"/>
                  </a:spcBef>
                  <a:spcAft>
                    <a:spcPts val="600"/>
                  </a:spcAft>
                  <a:buFont typeface="Arial" panose="020B0604020202020204" pitchFamily="34" charset="0"/>
                  <a:buChar char="•"/>
                  <a:tabLst>
                    <a:tab pos="266700" algn="l"/>
                  </a:tabLst>
                </a:pPr>
                <a:r>
                  <a:rPr lang="en-GB" sz="2000" b="1" i="1" dirty="0" err="1" smtClean="0">
                    <a:solidFill>
                      <a:schemeClr val="tx1"/>
                    </a:solidFill>
                    <a:cs typeface="Arial" panose="020B0604020202020204" pitchFamily="34" charset="0"/>
                  </a:rPr>
                  <a:t>DS</a:t>
                </a:r>
                <a:r>
                  <a:rPr lang="en-GB" sz="2000" b="1" i="1" baseline="-25000" dirty="0" err="1" smtClean="0">
                    <a:solidFill>
                      <a:schemeClr val="tx1"/>
                    </a:solidFill>
                    <a:cs typeface="Arial" panose="020B0604020202020204" pitchFamily="34" charset="0"/>
                  </a:rPr>
                  <a:t>t</a:t>
                </a:r>
                <a:r>
                  <a:rPr lang="en-GB" sz="2000" dirty="0" smtClean="0">
                    <a:solidFill>
                      <a:schemeClr val="tx1"/>
                    </a:solidFill>
                    <a:cs typeface="Arial" panose="020B0604020202020204" pitchFamily="34" charset="0"/>
                  </a:rPr>
                  <a:t> is a dummy equal to one when there is a ‘monetary’ shocks</a:t>
                </a:r>
              </a:p>
              <a:p>
                <a:pPr marL="342900" lvl="2" indent="-342900" algn="just">
                  <a:spcBef>
                    <a:spcPts val="0"/>
                  </a:spcBef>
                  <a:spcAft>
                    <a:spcPts val="600"/>
                  </a:spcAft>
                  <a:buFont typeface="Arial" panose="020B0604020202020204" pitchFamily="34" charset="0"/>
                  <a:buChar char="•"/>
                  <a:tabLst>
                    <a:tab pos="266700" algn="l"/>
                  </a:tabLst>
                </a:pPr>
                <a14:m>
                  <m:oMath xmlns:m="http://schemas.openxmlformats.org/officeDocument/2006/math">
                    <m:sSub>
                      <m:sSubPr>
                        <m:ctrlPr>
                          <a:rPr lang="en-GB" sz="2000" b="1" i="1">
                            <a:solidFill>
                              <a:schemeClr val="tx1"/>
                            </a:solidFill>
                            <a:latin typeface="Cambria Math" panose="02040503050406030204" pitchFamily="18" charset="0"/>
                          </a:rPr>
                        </m:ctrlPr>
                      </m:sSubPr>
                      <m:e>
                        <m:r>
                          <a:rPr lang="en-GB" sz="2000" b="1" i="1">
                            <a:solidFill>
                              <a:schemeClr val="tx1"/>
                            </a:solidFill>
                            <a:latin typeface="Cambria Math" panose="02040503050406030204" pitchFamily="18" charset="0"/>
                          </a:rPr>
                          <m:t>𝒖</m:t>
                        </m:r>
                      </m:e>
                      <m:sub>
                        <m:r>
                          <a:rPr lang="en-GB" sz="2000" b="1" i="1">
                            <a:solidFill>
                              <a:schemeClr val="tx1"/>
                            </a:solidFill>
                            <a:latin typeface="Cambria Math" panose="02040503050406030204" pitchFamily="18" charset="0"/>
                          </a:rPr>
                          <m:t>𝒄</m:t>
                        </m:r>
                        <m:r>
                          <a:rPr lang="en-GB" sz="2000" b="1" i="1">
                            <a:solidFill>
                              <a:schemeClr val="tx1"/>
                            </a:solidFill>
                            <a:latin typeface="Cambria Math" panose="02040503050406030204" pitchFamily="18" charset="0"/>
                          </a:rPr>
                          <m:t>, </m:t>
                        </m:r>
                        <m:r>
                          <a:rPr lang="en-GB" sz="2000" b="1" i="1">
                            <a:solidFill>
                              <a:schemeClr val="tx1"/>
                            </a:solidFill>
                            <a:latin typeface="Cambria Math" panose="02040503050406030204" pitchFamily="18" charset="0"/>
                          </a:rPr>
                          <m:t>𝒕</m:t>
                        </m:r>
                        <m:r>
                          <a:rPr lang="en-GB" sz="2000" b="1" i="1">
                            <a:solidFill>
                              <a:schemeClr val="tx1"/>
                            </a:solidFill>
                            <a:latin typeface="Cambria Math" panose="02040503050406030204" pitchFamily="18" charset="0"/>
                          </a:rPr>
                          <m:t>+</m:t>
                        </m:r>
                        <m:r>
                          <a:rPr lang="en-GB" sz="2000" b="1" i="1">
                            <a:solidFill>
                              <a:schemeClr val="tx1"/>
                            </a:solidFill>
                            <a:latin typeface="Cambria Math" panose="02040503050406030204" pitchFamily="18" charset="0"/>
                          </a:rPr>
                          <m:t>𝒉</m:t>
                        </m:r>
                      </m:sub>
                    </m:sSub>
                  </m:oMath>
                </a14:m>
                <a:r>
                  <a:rPr lang="en-GB" sz="2000" dirty="0" smtClean="0">
                    <a:solidFill>
                      <a:schemeClr val="tx1"/>
                    </a:solidFill>
                    <a:cs typeface="Arial" panose="020B0604020202020204" pitchFamily="34" charset="0"/>
                  </a:rPr>
                  <a:t> is a country-specific fixed effect </a:t>
                </a:r>
              </a:p>
              <a:p>
                <a:pPr marL="342900" lvl="2" indent="-342900" algn="just">
                  <a:spcBef>
                    <a:spcPts val="0"/>
                  </a:spcBef>
                  <a:spcAft>
                    <a:spcPts val="600"/>
                  </a:spcAft>
                  <a:buFont typeface="Arial" panose="020B0604020202020204" pitchFamily="34" charset="0"/>
                  <a:buChar char="•"/>
                  <a:tabLst>
                    <a:tab pos="266700" algn="l"/>
                  </a:tabLst>
                </a:pPr>
                <a14:m>
                  <m:oMath xmlns:m="http://schemas.openxmlformats.org/officeDocument/2006/math">
                    <m:sSub>
                      <m:sSubPr>
                        <m:ctrlPr>
                          <a:rPr lang="en-GB" sz="2000" b="1" i="1">
                            <a:solidFill>
                              <a:schemeClr val="tx1"/>
                            </a:solidFill>
                            <a:latin typeface="Cambria Math" panose="02040503050406030204" pitchFamily="18" charset="0"/>
                          </a:rPr>
                        </m:ctrlPr>
                      </m:sSubPr>
                      <m:e>
                        <m:r>
                          <a:rPr lang="en-GB" sz="2000" b="1" i="1">
                            <a:solidFill>
                              <a:schemeClr val="tx1"/>
                            </a:solidFill>
                            <a:latin typeface="Cambria Math" panose="02040503050406030204" pitchFamily="18" charset="0"/>
                          </a:rPr>
                          <m:t>𝜺</m:t>
                        </m:r>
                      </m:e>
                      <m:sub>
                        <m:argPr>
                          <m:argSz m:val="-1"/>
                        </m:argPr>
                        <m:r>
                          <a:rPr lang="en-GB" sz="2000" b="1" i="1">
                            <a:solidFill>
                              <a:schemeClr val="tx1"/>
                            </a:solidFill>
                            <a:latin typeface="Cambria Math" panose="02040503050406030204" pitchFamily="18" charset="0"/>
                          </a:rPr>
                          <m:t>𝒄</m:t>
                        </m:r>
                        <m:r>
                          <a:rPr lang="en-GB" sz="2000" b="1" i="1">
                            <a:solidFill>
                              <a:schemeClr val="tx1"/>
                            </a:solidFill>
                            <a:latin typeface="Cambria Math" panose="02040503050406030204" pitchFamily="18" charset="0"/>
                          </a:rPr>
                          <m:t>, </m:t>
                        </m:r>
                        <m:r>
                          <a:rPr lang="en-GB" sz="2000" b="1" i="1">
                            <a:solidFill>
                              <a:schemeClr val="tx1"/>
                            </a:solidFill>
                            <a:latin typeface="Cambria Math" panose="02040503050406030204" pitchFamily="18" charset="0"/>
                          </a:rPr>
                          <m:t>𝒕</m:t>
                        </m:r>
                        <m:r>
                          <a:rPr lang="en-GB" sz="2000" b="1" i="1">
                            <a:solidFill>
                              <a:schemeClr val="tx1"/>
                            </a:solidFill>
                            <a:latin typeface="Cambria Math" panose="02040503050406030204" pitchFamily="18" charset="0"/>
                          </a:rPr>
                          <m:t>+</m:t>
                        </m:r>
                        <m:r>
                          <a:rPr lang="en-GB" sz="2000" b="1" i="1">
                            <a:solidFill>
                              <a:schemeClr val="tx1"/>
                            </a:solidFill>
                            <a:latin typeface="Cambria Math" panose="02040503050406030204" pitchFamily="18" charset="0"/>
                          </a:rPr>
                          <m:t>𝒉</m:t>
                        </m:r>
                      </m:sub>
                    </m:sSub>
                  </m:oMath>
                </a14:m>
                <a:r>
                  <a:rPr lang="en-GB" sz="2000" dirty="0" smtClean="0">
                    <a:solidFill>
                      <a:schemeClr val="tx1"/>
                    </a:solidFill>
                    <a:cs typeface="Arial" panose="020B0604020202020204" pitchFamily="34" charset="0"/>
                  </a:rPr>
                  <a:t> is the error term</a:t>
                </a:r>
              </a:p>
              <a:p>
                <a:pPr marL="342900" lvl="2" indent="-342900" algn="just">
                  <a:spcBef>
                    <a:spcPts val="0"/>
                  </a:spcBef>
                  <a:spcAft>
                    <a:spcPts val="600"/>
                  </a:spcAft>
                  <a:buFont typeface="Arial" panose="020B0604020202020204" pitchFamily="34" charset="0"/>
                  <a:buChar char="•"/>
                  <a:tabLst>
                    <a:tab pos="266700" algn="l"/>
                  </a:tabLst>
                </a:pPr>
                <a:r>
                  <a:rPr lang="el-GR" sz="2000" b="1"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δ</a:t>
                </a:r>
                <a:r>
                  <a:rPr lang="it-IT" sz="2000" b="1" baseline="-25000"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2</a:t>
                </a:r>
                <a:r>
                  <a:rPr lang="it-IT" sz="2000" b="1"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 + </a:t>
                </a:r>
                <a:r>
                  <a:rPr lang="en-GB" sz="2000" b="1"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γ</a:t>
                </a:r>
                <a:r>
                  <a:rPr lang="en-GB" sz="2000" b="1" baseline="-25000" dirty="0" smtClean="0">
                    <a:solidFill>
                      <a:srgbClr val="FF0000"/>
                    </a:solidFill>
                    <a:latin typeface="Cambria Math" panose="02040503050406030204" pitchFamily="18" charset="0"/>
                    <a:ea typeface="Cambria Math" panose="02040503050406030204" pitchFamily="18" charset="0"/>
                    <a:cs typeface="Arial" panose="020B0604020202020204" pitchFamily="34" charset="0"/>
                  </a:rPr>
                  <a:t>0 </a:t>
                </a:r>
                <a:r>
                  <a:rPr lang="en-GB" sz="2000" dirty="0">
                    <a:solidFill>
                      <a:srgbClr val="FF0000"/>
                    </a:solidFill>
                    <a:cs typeface="Arial" panose="020B0604020202020204" pitchFamily="34" charset="0"/>
                  </a:rPr>
                  <a:t>is the </a:t>
                </a:r>
                <a:r>
                  <a:rPr lang="en-GB" sz="2000" dirty="0" smtClean="0">
                    <a:solidFill>
                      <a:srgbClr val="FF0000"/>
                    </a:solidFill>
                    <a:cs typeface="Arial" panose="020B0604020202020204" pitchFamily="34" charset="0"/>
                  </a:rPr>
                  <a:t>response to “monetary”</a:t>
                </a:r>
                <a:r>
                  <a:rPr lang="en-GB" sz="2000" i="1" dirty="0" smtClean="0">
                    <a:solidFill>
                      <a:srgbClr val="FF0000"/>
                    </a:solidFill>
                    <a:cs typeface="Arial" panose="020B0604020202020204" pitchFamily="34" charset="0"/>
                  </a:rPr>
                  <a:t> </a:t>
                </a:r>
                <a:r>
                  <a:rPr lang="en-GB" sz="2000" dirty="0" smtClean="0">
                    <a:solidFill>
                      <a:srgbClr val="FF0000"/>
                    </a:solidFill>
                    <a:cs typeface="Arial" panose="020B0604020202020204" pitchFamily="34" charset="0"/>
                  </a:rPr>
                  <a:t>shocks (</a:t>
                </a:r>
                <a:r>
                  <a:rPr lang="en-GB" sz="2000" dirty="0" err="1" smtClean="0">
                    <a:solidFill>
                      <a:srgbClr val="FF0000"/>
                    </a:solidFill>
                    <a:cs typeface="Arial" panose="020B0604020202020204" pitchFamily="34" charset="0"/>
                  </a:rPr>
                  <a:t>DS</a:t>
                </a:r>
                <a:r>
                  <a:rPr lang="en-GB" sz="2000" i="1" baseline="-25000" dirty="0" err="1" smtClean="0">
                    <a:solidFill>
                      <a:srgbClr val="FF0000"/>
                    </a:solidFill>
                    <a:cs typeface="Arial" panose="020B0604020202020204" pitchFamily="34" charset="0"/>
                  </a:rPr>
                  <a:t>t</a:t>
                </a:r>
                <a:r>
                  <a:rPr lang="en-GB" sz="2000" dirty="0" smtClean="0">
                    <a:solidFill>
                      <a:srgbClr val="FF0000"/>
                    </a:solidFill>
                    <a:cs typeface="Arial" panose="020B0604020202020204" pitchFamily="34" charset="0"/>
                  </a:rPr>
                  <a:t>=1); </a:t>
                </a:r>
                <a:r>
                  <a:rPr lang="en-GB" sz="2000" b="1" dirty="0" smtClean="0">
                    <a:solidFill>
                      <a:srgbClr val="0033CC"/>
                    </a:solidFill>
                    <a:latin typeface="Cambria Math" panose="02040503050406030204" pitchFamily="18" charset="0"/>
                    <a:ea typeface="Cambria Math" panose="02040503050406030204" pitchFamily="18" charset="0"/>
                    <a:cs typeface="Arial" panose="020B0604020202020204" pitchFamily="34" charset="0"/>
                  </a:rPr>
                  <a:t>γ</a:t>
                </a:r>
                <a:r>
                  <a:rPr lang="en-GB" sz="2000" b="1" baseline="-25000" dirty="0" smtClean="0">
                    <a:solidFill>
                      <a:srgbClr val="0033CC"/>
                    </a:solidFill>
                    <a:latin typeface="Cambria Math" panose="02040503050406030204" pitchFamily="18" charset="0"/>
                    <a:ea typeface="Cambria Math" panose="02040503050406030204" pitchFamily="18" charset="0"/>
                    <a:cs typeface="Arial" panose="020B0604020202020204" pitchFamily="34" charset="0"/>
                  </a:rPr>
                  <a:t>0</a:t>
                </a:r>
                <a:r>
                  <a:rPr lang="en-GB" sz="2000" baseline="-25000" dirty="0" smtClean="0">
                    <a:solidFill>
                      <a:srgbClr val="0033CC"/>
                    </a:solidFill>
                    <a:latin typeface="Cambria Math" panose="02040503050406030204" pitchFamily="18" charset="0"/>
                    <a:ea typeface="Cambria Math" panose="02040503050406030204" pitchFamily="18" charset="0"/>
                    <a:cs typeface="Arial" panose="020B0604020202020204" pitchFamily="34" charset="0"/>
                  </a:rPr>
                  <a:t> </a:t>
                </a:r>
                <a:r>
                  <a:rPr lang="en-GB" sz="2000" dirty="0">
                    <a:solidFill>
                      <a:srgbClr val="0033CC"/>
                    </a:solidFill>
                    <a:cs typeface="Arial" panose="020B0604020202020204" pitchFamily="34" charset="0"/>
                  </a:rPr>
                  <a:t>is the response to </a:t>
                </a:r>
                <a:r>
                  <a:rPr lang="en-GB" sz="2000" dirty="0" smtClean="0">
                    <a:solidFill>
                      <a:srgbClr val="0033CC"/>
                    </a:solidFill>
                    <a:cs typeface="Arial" panose="020B0604020202020204" pitchFamily="34" charset="0"/>
                  </a:rPr>
                  <a:t>“information”</a:t>
                </a:r>
                <a:r>
                  <a:rPr lang="en-GB" sz="2000" i="1" dirty="0" smtClean="0">
                    <a:solidFill>
                      <a:srgbClr val="0033CC"/>
                    </a:solidFill>
                    <a:cs typeface="Arial" panose="020B0604020202020204" pitchFamily="34" charset="0"/>
                  </a:rPr>
                  <a:t> </a:t>
                </a:r>
                <a:r>
                  <a:rPr lang="en-GB" sz="2000" dirty="0" smtClean="0">
                    <a:solidFill>
                      <a:srgbClr val="0033CC"/>
                    </a:solidFill>
                    <a:cs typeface="Arial" panose="020B0604020202020204" pitchFamily="34" charset="0"/>
                  </a:rPr>
                  <a:t>shocks (</a:t>
                </a:r>
                <a:r>
                  <a:rPr lang="en-GB" sz="2000" dirty="0" err="1" smtClean="0">
                    <a:solidFill>
                      <a:srgbClr val="0033CC"/>
                    </a:solidFill>
                    <a:cs typeface="Arial" panose="020B0604020202020204" pitchFamily="34" charset="0"/>
                  </a:rPr>
                  <a:t>DS</a:t>
                </a:r>
                <a:r>
                  <a:rPr lang="en-GB" sz="2000" i="1" baseline="-25000" dirty="0" err="1" smtClean="0">
                    <a:solidFill>
                      <a:srgbClr val="0033CC"/>
                    </a:solidFill>
                    <a:cs typeface="Arial" panose="020B0604020202020204" pitchFamily="34" charset="0"/>
                  </a:rPr>
                  <a:t>t</a:t>
                </a:r>
                <a:r>
                  <a:rPr lang="en-GB" sz="2000" dirty="0" smtClean="0">
                    <a:solidFill>
                      <a:srgbClr val="0033CC"/>
                    </a:solidFill>
                    <a:cs typeface="Arial" panose="020B0604020202020204" pitchFamily="34" charset="0"/>
                  </a:rPr>
                  <a:t>=0)</a:t>
                </a:r>
                <a:endParaRPr lang="en-GB" sz="2000" baseline="-25000" dirty="0">
                  <a:solidFill>
                    <a:srgbClr val="0033CC"/>
                  </a:solidFill>
                  <a:latin typeface="Cambria Math" panose="02040503050406030204" pitchFamily="18" charset="0"/>
                  <a:ea typeface="Cambria Math" panose="02040503050406030204" pitchFamily="18" charset="0"/>
                  <a:cs typeface="Arial" panose="020B0604020202020204" pitchFamily="34" charset="0"/>
                </a:endParaRPr>
              </a:p>
            </p:txBody>
          </p:sp>
        </mc:Choice>
        <mc:Fallback xmlns="">
          <p:sp>
            <p:nvSpPr>
              <p:cNvPr id="9" name="Rettangolo 8"/>
              <p:cNvSpPr>
                <a:spLocks noRot="1" noChangeAspect="1" noMove="1" noResize="1" noEditPoints="1" noAdjustHandles="1" noChangeArrowheads="1" noChangeShapeType="1" noTextEdit="1"/>
              </p:cNvSpPr>
              <p:nvPr/>
            </p:nvSpPr>
            <p:spPr>
              <a:xfrm>
                <a:off x="228362" y="653514"/>
                <a:ext cx="11658600" cy="5756384"/>
              </a:xfrm>
              <a:prstGeom prst="rect">
                <a:avLst/>
              </a:prstGeom>
              <a:blipFill>
                <a:blip r:embed="rId3"/>
                <a:stretch>
                  <a:fillRect l="-627" t="-636" r="-575" b="-1059"/>
                </a:stretch>
              </a:blipFill>
            </p:spPr>
            <p:txBody>
              <a:bodyPr/>
              <a:lstStyle/>
              <a:p>
                <a:r>
                  <a:rPr lang="en-GB">
                    <a:noFill/>
                  </a:rPr>
                  <a:t> </a:t>
                </a:r>
              </a:p>
            </p:txBody>
          </p:sp>
        </mc:Fallback>
      </mc:AlternateContent>
      <p:pic>
        <p:nvPicPr>
          <p:cNvPr id="14" name="Immagine 13"/>
          <p:cNvPicPr>
            <a:picLocks noChangeAspect="1"/>
          </p:cNvPicPr>
          <p:nvPr/>
        </p:nvPicPr>
        <p:blipFill>
          <a:blip r:embed="rId4"/>
          <a:stretch>
            <a:fillRect/>
          </a:stretch>
        </p:blipFill>
        <p:spPr>
          <a:xfrm>
            <a:off x="391686" y="1600200"/>
            <a:ext cx="11430000" cy="607538"/>
          </a:xfrm>
          <a:prstGeom prst="rect">
            <a:avLst/>
          </a:prstGeom>
        </p:spPr>
      </p:pic>
    </p:spTree>
    <p:extLst>
      <p:ext uri="{BB962C8B-B14F-4D97-AF65-F5344CB8AC3E}">
        <p14:creationId xmlns:p14="http://schemas.microsoft.com/office/powerpoint/2010/main" val="3907796735"/>
      </p:ext>
    </p:extLst>
  </p:cSld>
  <p:clrMapOvr>
    <a:masterClrMapping/>
  </p:clrMapOvr>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283663</TotalTime>
  <Words>1552</Words>
  <Application>Microsoft Office PowerPoint</Application>
  <PresentationFormat>Widescreen</PresentationFormat>
  <Paragraphs>102</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ＭＳ Ｐゴシック</vt:lpstr>
      <vt:lpstr>ＭＳ Ｐゴシック</vt:lpstr>
      <vt:lpstr>Arial</vt:lpstr>
      <vt:lpstr>Calibri</vt:lpstr>
      <vt:lpstr>Cambria Math</vt:lpstr>
      <vt:lpstr>Symbol</vt:lpstr>
      <vt:lpstr>Struttura predefinita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Banca d'Italia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Giovanni Veronese</dc:creator>
  <cp:lastModifiedBy>Ledia Koroshi</cp:lastModifiedBy>
  <cp:revision>8525</cp:revision>
  <cp:lastPrinted>2023-12-03T10:03:46Z</cp:lastPrinted>
  <dcterms:created xsi:type="dcterms:W3CDTF">2012-01-03T21:36:04Z</dcterms:created>
  <dcterms:modified xsi:type="dcterms:W3CDTF">2023-12-14T13:08:37Z</dcterms:modified>
</cp:coreProperties>
</file>